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 id="2147483660" r:id="rId6"/>
    <p:sldMasterId id="2147483672" r:id="rId7"/>
  </p:sldMasterIdLst>
  <p:notesMasterIdLst>
    <p:notesMasterId r:id="rId23"/>
  </p:notesMasterIdLst>
  <p:sldIdLst>
    <p:sldId id="264" r:id="rId8"/>
    <p:sldId id="284" r:id="rId9"/>
    <p:sldId id="285" r:id="rId10"/>
    <p:sldId id="262" r:id="rId11"/>
    <p:sldId id="291" r:id="rId12"/>
    <p:sldId id="292" r:id="rId13"/>
    <p:sldId id="293" r:id="rId14"/>
    <p:sldId id="294" r:id="rId15"/>
    <p:sldId id="298" r:id="rId16"/>
    <p:sldId id="299" r:id="rId17"/>
    <p:sldId id="286" r:id="rId18"/>
    <p:sldId id="295" r:id="rId19"/>
    <p:sldId id="296" r:id="rId20"/>
    <p:sldId id="297" r:id="rId21"/>
    <p:sldId id="290" r:id="rId2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8CA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156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3043238" cy="466725"/>
          </a:xfrm>
          <a:prstGeom prst="rect">
            <a:avLst/>
          </a:prstGeom>
        </p:spPr>
        <p:txBody>
          <a:bodyPr vert="horz" lIns="91413" tIns="45705" rIns="91413" bIns="45705" rtlCol="0"/>
          <a:lstStyle>
            <a:lvl1pPr algn="l">
              <a:defRPr sz="1200"/>
            </a:lvl1pPr>
          </a:lstStyle>
          <a:p>
            <a:endParaRPr lang="en-US" dirty="0"/>
          </a:p>
        </p:txBody>
      </p:sp>
      <p:sp>
        <p:nvSpPr>
          <p:cNvPr id="3" name="Date Placeholder 2"/>
          <p:cNvSpPr>
            <a:spLocks noGrp="1"/>
          </p:cNvSpPr>
          <p:nvPr>
            <p:ph type="dt" idx="1"/>
          </p:nvPr>
        </p:nvSpPr>
        <p:spPr>
          <a:xfrm>
            <a:off x="3978278" y="3"/>
            <a:ext cx="3043238" cy="466725"/>
          </a:xfrm>
          <a:prstGeom prst="rect">
            <a:avLst/>
          </a:prstGeom>
        </p:spPr>
        <p:txBody>
          <a:bodyPr vert="horz" lIns="91413" tIns="45705" rIns="91413" bIns="45705" rtlCol="0"/>
          <a:lstStyle>
            <a:lvl1pPr algn="r">
              <a:defRPr sz="1200"/>
            </a:lvl1pPr>
          </a:lstStyle>
          <a:p>
            <a:fld id="{9F9D3578-97E4-415B-8BC1-3AED8384FF4E}" type="datetimeFigureOut">
              <a:rPr lang="en-US" smtClean="0"/>
              <a:t>8/5/2022</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1413" tIns="45705" rIns="91413" bIns="45705" rtlCol="0" anchor="ctr"/>
          <a:lstStyle/>
          <a:p>
            <a:endParaRPr lang="en-US" dirty="0"/>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13" tIns="45705" rIns="91413" bIns="4570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42375"/>
            <a:ext cx="3043238" cy="466725"/>
          </a:xfrm>
          <a:prstGeom prst="rect">
            <a:avLst/>
          </a:prstGeom>
        </p:spPr>
        <p:txBody>
          <a:bodyPr vert="horz" lIns="91413" tIns="45705" rIns="91413" bIns="4570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278" y="8842375"/>
            <a:ext cx="3043238" cy="466725"/>
          </a:xfrm>
          <a:prstGeom prst="rect">
            <a:avLst/>
          </a:prstGeom>
        </p:spPr>
        <p:txBody>
          <a:bodyPr vert="horz" lIns="91413" tIns="45705" rIns="91413" bIns="45705" rtlCol="0" anchor="b"/>
          <a:lstStyle>
            <a:lvl1pPr algn="r">
              <a:defRPr sz="1200"/>
            </a:lvl1pPr>
          </a:lstStyle>
          <a:p>
            <a:fld id="{84BCB27A-FE64-4199-B629-A38991B8FCC4}" type="slidenum">
              <a:rPr lang="en-US" smtClean="0"/>
              <a:t>‹#›</a:t>
            </a:fld>
            <a:endParaRPr lang="en-US" dirty="0"/>
          </a:p>
        </p:txBody>
      </p:sp>
    </p:spTree>
    <p:extLst>
      <p:ext uri="{BB962C8B-B14F-4D97-AF65-F5344CB8AC3E}">
        <p14:creationId xmlns:p14="http://schemas.microsoft.com/office/powerpoint/2010/main" val="2687972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14118">
              <a:defRPr/>
            </a:pPr>
            <a:fld id="{31536C49-97F1-4DA0-A894-8771B3C29AB4}" type="slidenum">
              <a:rPr lang="en-US">
                <a:solidFill>
                  <a:prstClr val="black"/>
                </a:solidFill>
                <a:latin typeface="Calibri" panose="020F0502020204030204"/>
              </a:rPr>
              <a:pPr defTabSz="914118">
                <a:defRPr/>
              </a:pPr>
              <a:t>1</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469566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37DE154-B10C-4B9F-8249-CE2302CBE351}" type="datetimeFigureOut">
              <a:rPr lang="en-US" smtClean="0"/>
              <a:t>8/5/2022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FEF555-3301-4C24-9BF5-2FDFEE827525}" type="slidenum">
              <a:rPr lang="en-US" smtClean="0"/>
              <a:t>‹#›</a:t>
            </a:fld>
            <a:endParaRPr lang="en-US" dirty="0"/>
          </a:p>
        </p:txBody>
      </p:sp>
    </p:spTree>
    <p:extLst>
      <p:ext uri="{BB962C8B-B14F-4D97-AF65-F5344CB8AC3E}">
        <p14:creationId xmlns:p14="http://schemas.microsoft.com/office/powerpoint/2010/main" val="1519513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7DE154-B10C-4B9F-8249-CE2302CBE351}" type="datetimeFigureOut">
              <a:rPr lang="en-US" smtClean="0"/>
              <a:t>8/5/2022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FEF555-3301-4C24-9BF5-2FDFEE827525}" type="slidenum">
              <a:rPr lang="en-US" smtClean="0"/>
              <a:t>‹#›</a:t>
            </a:fld>
            <a:endParaRPr lang="en-US" dirty="0"/>
          </a:p>
        </p:txBody>
      </p:sp>
    </p:spTree>
    <p:extLst>
      <p:ext uri="{BB962C8B-B14F-4D97-AF65-F5344CB8AC3E}">
        <p14:creationId xmlns:p14="http://schemas.microsoft.com/office/powerpoint/2010/main" val="1729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7DE154-B10C-4B9F-8249-CE2302CBE351}" type="datetimeFigureOut">
              <a:rPr lang="en-US" smtClean="0"/>
              <a:t>8/5/2022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FEF555-3301-4C24-9BF5-2FDFEE827525}" type="slidenum">
              <a:rPr lang="en-US" smtClean="0"/>
              <a:t>‹#›</a:t>
            </a:fld>
            <a:endParaRPr lang="en-US" dirty="0"/>
          </a:p>
        </p:txBody>
      </p:sp>
    </p:spTree>
    <p:extLst>
      <p:ext uri="{BB962C8B-B14F-4D97-AF65-F5344CB8AC3E}">
        <p14:creationId xmlns:p14="http://schemas.microsoft.com/office/powerpoint/2010/main" val="39117463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96645"/>
            <a:ext cx="6858000" cy="1748901"/>
          </a:xfrm>
        </p:spPr>
        <p:txBody>
          <a:bodyPr anchor="b"/>
          <a:lstStyle>
            <a:lvl1pPr algn="ctr">
              <a:defRPr sz="600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143000" y="4374378"/>
            <a:ext cx="6858000" cy="883421"/>
          </a:xfrm>
        </p:spPr>
        <p:txBody>
          <a:bodyPr/>
          <a:lstStyle>
            <a:lvl1pPr marL="0" indent="0" algn="ctr">
              <a:buNone/>
              <a:defRPr sz="2400">
                <a:latin typeface="Arial" panose="020B0604020202020204" pitchFamily="34" charset="0"/>
                <a:cs typeface="Arial" panose="020B06040202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4B00B73-03C3-4817-96AB-800C13C857B7}" type="datetime1">
              <a:rPr lang="en-US" smtClean="0"/>
              <a:t>8/5/2022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FEF555-3301-4C24-9BF5-2FDFEE827525}" type="slidenum">
              <a:rPr lang="en-US" smtClean="0"/>
              <a:t>‹#›</a:t>
            </a:fld>
            <a:endParaRPr lang="en-US" dirty="0"/>
          </a:p>
        </p:txBody>
      </p:sp>
      <p:cxnSp>
        <p:nvCxnSpPr>
          <p:cNvPr id="10" name="Straight Connector 9"/>
          <p:cNvCxnSpPr/>
          <p:nvPr userDrawn="1"/>
        </p:nvCxnSpPr>
        <p:spPr>
          <a:xfrm>
            <a:off x="1143000" y="3488924"/>
            <a:ext cx="6858000" cy="0"/>
          </a:xfrm>
          <a:prstGeom prst="line">
            <a:avLst/>
          </a:prstGeom>
          <a:ln w="76200">
            <a:solidFill>
              <a:schemeClr val="accent1">
                <a:lumMod val="50000"/>
              </a:schemeClr>
            </a:solidFill>
          </a:ln>
          <a:effectLst>
            <a:outerShdw blurRad="50800" dist="38100" dir="2700000" algn="tl" rotWithShape="0">
              <a:prstClr val="black">
                <a:alpha val="40000"/>
              </a:prstClr>
            </a:outerShdw>
          </a:effectLst>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34821922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24025" y="185738"/>
            <a:ext cx="7248524" cy="677862"/>
          </a:xfrm>
        </p:spPr>
        <p:txBody>
          <a:bodyPr>
            <a:normAutofit/>
          </a:bodyPr>
          <a:lstStyle>
            <a:lvl1pPr algn="r">
              <a:defRPr sz="3200" b="1">
                <a:solidFill>
                  <a:schemeClr val="accent1">
                    <a:lumMod val="50000"/>
                  </a:schemeClr>
                </a:solidFill>
                <a:latin typeface="Arial Black" panose="020B0A04020102020204" pitchFamily="34" charset="0"/>
              </a:defRPr>
            </a:lvl1pPr>
          </a:lstStyle>
          <a:p>
            <a:r>
              <a:rPr lang="en-US" dirty="0"/>
              <a:t>Click to edit Master title style</a:t>
            </a:r>
          </a:p>
        </p:txBody>
      </p:sp>
      <p:sp>
        <p:nvSpPr>
          <p:cNvPr id="3" name="Content Placeholder 2"/>
          <p:cNvSpPr>
            <a:spLocks noGrp="1"/>
          </p:cNvSpPr>
          <p:nvPr>
            <p:ph idx="1"/>
          </p:nvPr>
        </p:nvSpPr>
        <p:spPr>
          <a:xfrm>
            <a:off x="114303" y="1104905"/>
            <a:ext cx="8858249" cy="5298479"/>
          </a:xfrm>
        </p:spPr>
        <p:txBody>
          <a:bodyPr>
            <a:normAutofit/>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489705"/>
            <a:ext cx="2057400" cy="231775"/>
          </a:xfrm>
        </p:spPr>
        <p:txBody>
          <a:bodyPr/>
          <a:lstStyle/>
          <a:p>
            <a:fld id="{37A564BD-4829-4809-8773-B92A0D9B515D}" type="datetime1">
              <a:rPr lang="en-US" smtClean="0"/>
              <a:t>8/5/2022</a:t>
            </a:fld>
            <a:endParaRPr lang="en-US" dirty="0"/>
          </a:p>
        </p:txBody>
      </p:sp>
      <p:sp>
        <p:nvSpPr>
          <p:cNvPr id="6" name="Slide Number Placeholder 5"/>
          <p:cNvSpPr>
            <a:spLocks noGrp="1"/>
          </p:cNvSpPr>
          <p:nvPr>
            <p:ph type="sldNum" sz="quarter" idx="12"/>
          </p:nvPr>
        </p:nvSpPr>
        <p:spPr>
          <a:xfrm>
            <a:off x="6457950" y="6489705"/>
            <a:ext cx="2057400" cy="231775"/>
          </a:xfrm>
        </p:spPr>
        <p:txBody>
          <a:bodyPr/>
          <a:lstStyle/>
          <a:p>
            <a:fld id="{18FEF555-3301-4C24-9BF5-2FDFEE827525}" type="slidenum">
              <a:rPr lang="en-US" smtClean="0"/>
              <a:t>‹#›</a:t>
            </a:fld>
            <a:endParaRPr lang="en-US" dirty="0"/>
          </a:p>
        </p:txBody>
      </p:sp>
      <p:cxnSp>
        <p:nvCxnSpPr>
          <p:cNvPr id="14" name="Straight Connector 13"/>
          <p:cNvCxnSpPr/>
          <p:nvPr userDrawn="1"/>
        </p:nvCxnSpPr>
        <p:spPr>
          <a:xfrm>
            <a:off x="114303" y="863600"/>
            <a:ext cx="8858249" cy="0"/>
          </a:xfrm>
          <a:prstGeom prst="line">
            <a:avLst/>
          </a:prstGeom>
          <a:ln w="57150">
            <a:solidFill>
              <a:schemeClr val="accent1">
                <a:lumMod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5" name="Picture 2">
            <a:extLst>
              <a:ext uri="{FF2B5EF4-FFF2-40B4-BE49-F238E27FC236}">
                <a16:creationId xmlns:a16="http://schemas.microsoft.com/office/drawing/2014/main" id="{0A07FD3E-2507-4733-95E1-61023977AB5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58954" y="132783"/>
            <a:ext cx="609600" cy="6101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38405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8"/>
            <a:ext cx="78867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DD9733-08A0-41AA-AA76-3EF1F19706F5}" type="datetime1">
              <a:rPr lang="en-US" smtClean="0"/>
              <a:t>8/5/2022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FEF555-3301-4C24-9BF5-2FDFEE827525}" type="slidenum">
              <a:rPr lang="en-US" smtClean="0"/>
              <a:t>‹#›</a:t>
            </a:fld>
            <a:endParaRPr lang="en-US" dirty="0"/>
          </a:p>
        </p:txBody>
      </p:sp>
    </p:spTree>
    <p:extLst>
      <p:ext uri="{BB962C8B-B14F-4D97-AF65-F5344CB8AC3E}">
        <p14:creationId xmlns:p14="http://schemas.microsoft.com/office/powerpoint/2010/main" val="40717641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45ABB6-56BF-442F-9B5C-4DDEE88AD411}" type="datetime1">
              <a:rPr lang="en-US" smtClean="0"/>
              <a:t>8/5/2022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FEF555-3301-4C24-9BF5-2FDFEE827525}" type="slidenum">
              <a:rPr lang="en-US" smtClean="0"/>
              <a:t>‹#›</a:t>
            </a:fld>
            <a:endParaRPr lang="en-US" dirty="0"/>
          </a:p>
        </p:txBody>
      </p:sp>
    </p:spTree>
    <p:extLst>
      <p:ext uri="{BB962C8B-B14F-4D97-AF65-F5344CB8AC3E}">
        <p14:creationId xmlns:p14="http://schemas.microsoft.com/office/powerpoint/2010/main" val="14951905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476C17-01B7-4DD9-A4B0-BE069C189638}" type="datetime1">
              <a:rPr lang="en-US" smtClean="0"/>
              <a:t>8/5/2022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8FEF555-3301-4C24-9BF5-2FDFEE827525}" type="slidenum">
              <a:rPr lang="en-US" smtClean="0"/>
              <a:t>‹#›</a:t>
            </a:fld>
            <a:endParaRPr lang="en-US" dirty="0"/>
          </a:p>
        </p:txBody>
      </p:sp>
    </p:spTree>
    <p:extLst>
      <p:ext uri="{BB962C8B-B14F-4D97-AF65-F5344CB8AC3E}">
        <p14:creationId xmlns:p14="http://schemas.microsoft.com/office/powerpoint/2010/main" val="5551858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947219-0FC6-4D57-B4E3-709532E4E1B4}" type="datetime1">
              <a:rPr lang="en-US" smtClean="0"/>
              <a:t>8/5/2022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8FEF555-3301-4C24-9BF5-2FDFEE827525}" type="slidenum">
              <a:rPr lang="en-US" smtClean="0"/>
              <a:t>‹#›</a:t>
            </a:fld>
            <a:endParaRPr lang="en-US" dirty="0"/>
          </a:p>
        </p:txBody>
      </p:sp>
    </p:spTree>
    <p:extLst>
      <p:ext uri="{BB962C8B-B14F-4D97-AF65-F5344CB8AC3E}">
        <p14:creationId xmlns:p14="http://schemas.microsoft.com/office/powerpoint/2010/main" val="20412590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074D08-F197-4B78-8A56-705A44D8DC2E}" type="datetime1">
              <a:rPr lang="en-US" smtClean="0"/>
              <a:t>8/5/2022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8FEF555-3301-4C24-9BF5-2FDFEE827525}" type="slidenum">
              <a:rPr lang="en-US" smtClean="0"/>
              <a:t>‹#›</a:t>
            </a:fld>
            <a:endParaRPr lang="en-US" dirty="0"/>
          </a:p>
        </p:txBody>
      </p:sp>
    </p:spTree>
    <p:extLst>
      <p:ext uri="{BB962C8B-B14F-4D97-AF65-F5344CB8AC3E}">
        <p14:creationId xmlns:p14="http://schemas.microsoft.com/office/powerpoint/2010/main" val="39923921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3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098EE4-93F2-40E1-9213-092117CAAD57}" type="datetime1">
              <a:rPr lang="en-US" smtClean="0"/>
              <a:t>8/5/2022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FEF555-3301-4C24-9BF5-2FDFEE827525}" type="slidenum">
              <a:rPr lang="en-US" smtClean="0"/>
              <a:t>‹#›</a:t>
            </a:fld>
            <a:endParaRPr lang="en-US" dirty="0"/>
          </a:p>
        </p:txBody>
      </p:sp>
    </p:spTree>
    <p:extLst>
      <p:ext uri="{BB962C8B-B14F-4D97-AF65-F5344CB8AC3E}">
        <p14:creationId xmlns:p14="http://schemas.microsoft.com/office/powerpoint/2010/main" val="23911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24025" y="185738"/>
            <a:ext cx="7248524" cy="677862"/>
          </a:xfrm>
        </p:spPr>
        <p:txBody>
          <a:bodyPr>
            <a:normAutofit/>
          </a:bodyPr>
          <a:lstStyle>
            <a:lvl1pPr algn="r">
              <a:defRPr sz="3200" b="1">
                <a:solidFill>
                  <a:schemeClr val="accent1">
                    <a:lumMod val="50000"/>
                  </a:schemeClr>
                </a:solidFill>
                <a:latin typeface="Arial Black" panose="020B0A04020102020204" pitchFamily="34" charset="0"/>
              </a:defRPr>
            </a:lvl1pPr>
          </a:lstStyle>
          <a:p>
            <a:r>
              <a:rPr lang="en-US" dirty="0"/>
              <a:t>Click to edit Master title style</a:t>
            </a:r>
          </a:p>
        </p:txBody>
      </p:sp>
      <p:sp>
        <p:nvSpPr>
          <p:cNvPr id="3" name="Content Placeholder 2"/>
          <p:cNvSpPr>
            <a:spLocks noGrp="1"/>
          </p:cNvSpPr>
          <p:nvPr>
            <p:ph idx="1"/>
          </p:nvPr>
        </p:nvSpPr>
        <p:spPr>
          <a:xfrm>
            <a:off x="114303" y="1104905"/>
            <a:ext cx="8858249" cy="5298479"/>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489705"/>
            <a:ext cx="2057400" cy="231775"/>
          </a:xfrm>
        </p:spPr>
        <p:txBody>
          <a:bodyPr/>
          <a:lstStyle/>
          <a:p>
            <a:fld id="{B37DE154-B10C-4B9F-8249-CE2302CBE351}" type="datetimeFigureOut">
              <a:rPr lang="en-US" smtClean="0"/>
              <a:t>8/5/2022</a:t>
            </a:fld>
            <a:endParaRPr lang="en-US" dirty="0"/>
          </a:p>
        </p:txBody>
      </p:sp>
      <p:sp>
        <p:nvSpPr>
          <p:cNvPr id="6" name="Slide Number Placeholder 5"/>
          <p:cNvSpPr>
            <a:spLocks noGrp="1"/>
          </p:cNvSpPr>
          <p:nvPr>
            <p:ph type="sldNum" sz="quarter" idx="12"/>
          </p:nvPr>
        </p:nvSpPr>
        <p:spPr>
          <a:xfrm>
            <a:off x="6457950" y="6489705"/>
            <a:ext cx="2057400" cy="231775"/>
          </a:xfrm>
        </p:spPr>
        <p:txBody>
          <a:bodyPr/>
          <a:lstStyle/>
          <a:p>
            <a:fld id="{18FEF555-3301-4C24-9BF5-2FDFEE827525}" type="slidenum">
              <a:rPr lang="en-US" smtClean="0"/>
              <a:t>‹#›</a:t>
            </a:fld>
            <a:endParaRPr lang="en-US" dirty="0"/>
          </a:p>
        </p:txBody>
      </p:sp>
      <p:cxnSp>
        <p:nvCxnSpPr>
          <p:cNvPr id="14" name="Straight Connector 13"/>
          <p:cNvCxnSpPr/>
          <p:nvPr userDrawn="1"/>
        </p:nvCxnSpPr>
        <p:spPr>
          <a:xfrm>
            <a:off x="114303" y="863600"/>
            <a:ext cx="8858249" cy="0"/>
          </a:xfrm>
          <a:prstGeom prst="line">
            <a:avLst/>
          </a:prstGeom>
          <a:ln w="57150">
            <a:solidFill>
              <a:schemeClr val="accent1">
                <a:lumMod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5" name="Picture 2">
            <a:extLst>
              <a:ext uri="{FF2B5EF4-FFF2-40B4-BE49-F238E27FC236}">
                <a16:creationId xmlns:a16="http://schemas.microsoft.com/office/drawing/2014/main" id="{CFFA2BC3-DE13-4F16-82CC-466AEAFDB56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58954" y="132783"/>
            <a:ext cx="609600" cy="6101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14967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391" y="987430"/>
            <a:ext cx="462915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6E21074-918E-45D8-A5A9-EB9B5399C334}" type="datetime1">
              <a:rPr lang="en-US" smtClean="0"/>
              <a:t>8/5/2022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FEF555-3301-4C24-9BF5-2FDFEE827525}" type="slidenum">
              <a:rPr lang="en-US" smtClean="0"/>
              <a:t>‹#›</a:t>
            </a:fld>
            <a:endParaRPr lang="en-US" dirty="0"/>
          </a:p>
        </p:txBody>
      </p:sp>
    </p:spTree>
    <p:extLst>
      <p:ext uri="{BB962C8B-B14F-4D97-AF65-F5344CB8AC3E}">
        <p14:creationId xmlns:p14="http://schemas.microsoft.com/office/powerpoint/2010/main" val="17800561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5EA18B-5D03-49A8-9C55-10D9A1A97357}" type="datetime1">
              <a:rPr lang="en-US" smtClean="0"/>
              <a:t>8/5/2022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FEF555-3301-4C24-9BF5-2FDFEE827525}" type="slidenum">
              <a:rPr lang="en-US" smtClean="0"/>
              <a:t>‹#›</a:t>
            </a:fld>
            <a:endParaRPr lang="en-US" dirty="0"/>
          </a:p>
        </p:txBody>
      </p:sp>
    </p:spTree>
    <p:extLst>
      <p:ext uri="{BB962C8B-B14F-4D97-AF65-F5344CB8AC3E}">
        <p14:creationId xmlns:p14="http://schemas.microsoft.com/office/powerpoint/2010/main" val="23324494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FE344B-3CED-4B9A-B10C-8DAF3B3A789E}" type="datetime1">
              <a:rPr lang="en-US" smtClean="0"/>
              <a:t>8/5/2022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FEF555-3301-4C24-9BF5-2FDFEE827525}" type="slidenum">
              <a:rPr lang="en-US" smtClean="0"/>
              <a:t>‹#›</a:t>
            </a:fld>
            <a:endParaRPr lang="en-US" dirty="0"/>
          </a:p>
        </p:txBody>
      </p:sp>
    </p:spTree>
    <p:extLst>
      <p:ext uri="{BB962C8B-B14F-4D97-AF65-F5344CB8AC3E}">
        <p14:creationId xmlns:p14="http://schemas.microsoft.com/office/powerpoint/2010/main" val="32317731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57879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USFF">
    <p:spTree>
      <p:nvGrpSpPr>
        <p:cNvPr id="1" name=""/>
        <p:cNvGrpSpPr/>
        <p:nvPr/>
      </p:nvGrpSpPr>
      <p:grpSpPr>
        <a:xfrm>
          <a:off x="0" y="0"/>
          <a:ext cx="0" cy="0"/>
          <a:chOff x="0" y="0"/>
          <a:chExt cx="0" cy="0"/>
        </a:xfrm>
      </p:grpSpPr>
      <p:sp>
        <p:nvSpPr>
          <p:cNvPr id="4" name="Text Box 29"/>
          <p:cNvSpPr txBox="1">
            <a:spLocks noChangeArrowheads="1"/>
          </p:cNvSpPr>
          <p:nvPr/>
        </p:nvSpPr>
        <p:spPr bwMode="blackWhite">
          <a:xfrm>
            <a:off x="8774113" y="6619875"/>
            <a:ext cx="369887"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80000"/>
              </a:lnSpc>
              <a:spcBef>
                <a:spcPct val="50000"/>
              </a:spcBef>
              <a:defRPr/>
            </a:pPr>
            <a:fld id="{FAD2BF4C-BD78-4FAC-8BA5-A2F90EA6CE83}" type="slidenum">
              <a:rPr lang="en-US" altLang="en-US" sz="1200" b="1" smtClean="0">
                <a:solidFill>
                  <a:srgbClr val="110189"/>
                </a:solidFill>
              </a:rPr>
              <a:pPr algn="ctr" eaLnBrk="1" hangingPunct="1">
                <a:lnSpc>
                  <a:spcPct val="80000"/>
                </a:lnSpc>
                <a:spcBef>
                  <a:spcPct val="50000"/>
                </a:spcBef>
                <a:defRPr/>
              </a:pPr>
              <a:t>‹#›</a:t>
            </a:fld>
            <a:endParaRPr lang="en-US" altLang="en-US" sz="1200" b="1" dirty="0">
              <a:solidFill>
                <a:srgbClr val="110189"/>
              </a:solidFill>
            </a:endParaRPr>
          </a:p>
        </p:txBody>
      </p:sp>
      <p:sp>
        <p:nvSpPr>
          <p:cNvPr id="5" name="Rectangle 62"/>
          <p:cNvSpPr>
            <a:spLocks noChangeArrowheads="1"/>
          </p:cNvSpPr>
          <p:nvPr/>
        </p:nvSpPr>
        <p:spPr bwMode="auto">
          <a:xfrm>
            <a:off x="0" y="6629400"/>
            <a:ext cx="8839200" cy="95250"/>
          </a:xfrm>
          <a:prstGeom prst="rect">
            <a:avLst/>
          </a:prstGeom>
          <a:solidFill>
            <a:srgbClr val="000066"/>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defRPr/>
            </a:pPr>
            <a:endParaRPr lang="en-US" altLang="en-US" b="1" i="1" dirty="0">
              <a:solidFill>
                <a:srgbClr val="000000"/>
              </a:solidFill>
              <a:cs typeface="Times New Roman" pitchFamily="18" charset="0"/>
            </a:endParaRPr>
          </a:p>
        </p:txBody>
      </p:sp>
      <p:grpSp>
        <p:nvGrpSpPr>
          <p:cNvPr id="6" name="Group 8"/>
          <p:cNvGrpSpPr>
            <a:grpSpLocks/>
          </p:cNvGrpSpPr>
          <p:nvPr/>
        </p:nvGrpSpPr>
        <p:grpSpPr bwMode="auto">
          <a:xfrm>
            <a:off x="76200" y="44450"/>
            <a:ext cx="1447800" cy="731838"/>
            <a:chOff x="76200" y="-76200"/>
            <a:chExt cx="1447800" cy="731520"/>
          </a:xfrm>
        </p:grpSpPr>
        <p:pic>
          <p:nvPicPr>
            <p:cNvPr id="7" name="Picture 12" descr="Norad Shld.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756744" cy="731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3" descr="Northcom.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8200" y="-5334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 Box 51"/>
          <p:cNvSpPr txBox="1">
            <a:spLocks noChangeArrowheads="1"/>
          </p:cNvSpPr>
          <p:nvPr/>
        </p:nvSpPr>
        <p:spPr bwMode="auto">
          <a:xfrm>
            <a:off x="381000" y="6567488"/>
            <a:ext cx="2667000" cy="215900"/>
          </a:xfrm>
          <a:prstGeom prst="rect">
            <a:avLst/>
          </a:prstGeom>
          <a:solidFill>
            <a:schemeClr val="bg1"/>
          </a:solidFill>
          <a:ln w="57150">
            <a:noFill/>
            <a:miter lim="800000"/>
            <a:headEnd/>
            <a:tailEnd/>
          </a:ln>
          <a:effectLst/>
        </p:spPr>
        <p:txBody>
          <a:bodyPr tIns="0" bIns="0" anchor="ctr" anchorCtr="1">
            <a:spAutoFit/>
          </a:bodyPr>
          <a:lstStyle/>
          <a:p>
            <a:pPr algn="ctr" eaLnBrk="0" hangingPunct="0">
              <a:defRPr/>
            </a:pPr>
            <a:r>
              <a:rPr lang="en-US" sz="1400" b="1" i="1" dirty="0">
                <a:solidFill>
                  <a:srgbClr val="000066"/>
                </a:solidFill>
                <a:effectLst>
                  <a:outerShdw blurRad="38100" dist="38100" dir="2700000" algn="tl">
                    <a:srgbClr val="C0C0C0"/>
                  </a:outerShdw>
                </a:effectLst>
                <a:cs typeface="Times New Roman" pitchFamily="18" charset="0"/>
              </a:rPr>
              <a:t>NORAD and USNORTHCOM</a:t>
            </a:r>
          </a:p>
        </p:txBody>
      </p:sp>
      <p:sp>
        <p:nvSpPr>
          <p:cNvPr id="10" name="Text Box 55"/>
          <p:cNvSpPr txBox="1">
            <a:spLocks noChangeArrowheads="1"/>
          </p:cNvSpPr>
          <p:nvPr/>
        </p:nvSpPr>
        <p:spPr bwMode="auto">
          <a:xfrm>
            <a:off x="6019800" y="6567488"/>
            <a:ext cx="2209800" cy="215900"/>
          </a:xfrm>
          <a:prstGeom prst="rect">
            <a:avLst/>
          </a:prstGeom>
          <a:solidFill>
            <a:schemeClr val="bg1"/>
          </a:solidFill>
          <a:ln w="57150">
            <a:noFill/>
            <a:miter lim="800000"/>
            <a:headEnd/>
            <a:tailEnd/>
          </a:ln>
          <a:effectLst/>
        </p:spPr>
        <p:txBody>
          <a:bodyPr tIns="0" bIns="0" anchor="ctr" anchorCtr="1">
            <a:spAutoFit/>
          </a:bodyPr>
          <a:lstStyle/>
          <a:p>
            <a:pPr algn="ctr" eaLnBrk="0" hangingPunct="0">
              <a:defRPr/>
            </a:pPr>
            <a:r>
              <a:rPr lang="en-US" sz="1400" b="1" i="1" dirty="0">
                <a:solidFill>
                  <a:srgbClr val="000066"/>
                </a:solidFill>
                <a:effectLst>
                  <a:outerShdw blurRad="38100" dist="38100" dir="2700000" algn="tl">
                    <a:srgbClr val="C0C0C0"/>
                  </a:outerShdw>
                </a:effectLst>
                <a:cs typeface="Times New Roman" pitchFamily="18" charset="0"/>
              </a:rPr>
              <a:t>We Have The Watch</a:t>
            </a:r>
          </a:p>
        </p:txBody>
      </p:sp>
      <p:sp>
        <p:nvSpPr>
          <p:cNvPr id="12290" name="Rectangle 2"/>
          <p:cNvSpPr>
            <a:spLocks noGrp="1" noChangeArrowheads="1"/>
          </p:cNvSpPr>
          <p:nvPr>
            <p:ph type="ctrTitle"/>
          </p:nvPr>
        </p:nvSpPr>
        <p:spPr>
          <a:xfrm>
            <a:off x="685800" y="2130425"/>
            <a:ext cx="7772400" cy="1470025"/>
          </a:xfrm>
        </p:spPr>
        <p:txBody>
          <a:bodyPr/>
          <a:lstStyle>
            <a:lvl1pPr>
              <a:defRPr sz="2800" i="1">
                <a:latin typeface="Times New Roman" pitchFamily="18" charset="0"/>
                <a:cs typeface="Times New Roman" pitchFamily="18" charset="0"/>
              </a:defRPr>
            </a:lvl1pPr>
          </a:lstStyle>
          <a:p>
            <a:r>
              <a:rPr lang="en-US"/>
              <a:t>Click to edit Master title style</a:t>
            </a:r>
            <a:endParaRPr lang="en-US" dirty="0"/>
          </a:p>
        </p:txBody>
      </p:sp>
      <p:sp>
        <p:nvSpPr>
          <p:cNvPr id="12291" name="Rectangle 3"/>
          <p:cNvSpPr>
            <a:spLocks noGrp="1" noChangeArrowheads="1"/>
          </p:cNvSpPr>
          <p:nvPr>
            <p:ph type="subTitle" idx="1"/>
          </p:nvPr>
        </p:nvSpPr>
        <p:spPr>
          <a:xfrm>
            <a:off x="1371600" y="3886200"/>
            <a:ext cx="6400800" cy="1752600"/>
          </a:xfrm>
        </p:spPr>
        <p:txBody>
          <a:bodyPr/>
          <a:lstStyle>
            <a:lvl1pPr marL="0" indent="0" algn="ctr">
              <a:buFontTx/>
              <a:buNone/>
              <a:defRPr sz="2800" i="1">
                <a:solidFill>
                  <a:schemeClr val="tx2"/>
                </a:solidFill>
                <a:latin typeface="Times New Roman" pitchFamily="18" charset="0"/>
                <a:cs typeface="Times New Roman" pitchFamily="18" charset="0"/>
              </a:defRPr>
            </a:lvl1pPr>
          </a:lstStyle>
          <a:p>
            <a:r>
              <a:rPr lang="en-US"/>
              <a:t>Click to edit Master subtitle style</a:t>
            </a:r>
            <a:endParaRPr lang="en-US" dirty="0"/>
          </a:p>
        </p:txBody>
      </p:sp>
    </p:spTree>
    <p:extLst>
      <p:ext uri="{BB962C8B-B14F-4D97-AF65-F5344CB8AC3E}">
        <p14:creationId xmlns:p14="http://schemas.microsoft.com/office/powerpoint/2010/main" val="23870067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625" y="1295400"/>
            <a:ext cx="8683625" cy="5194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1"/>
          <p:cNvSpPr>
            <a:spLocks noGrp="1"/>
          </p:cNvSpPr>
          <p:nvPr>
            <p:ph type="title"/>
          </p:nvPr>
        </p:nvSpPr>
        <p:spPr>
          <a:xfrm>
            <a:off x="1562100" y="0"/>
            <a:ext cx="6024563" cy="838200"/>
          </a:xfrm>
        </p:spPr>
        <p:txBody>
          <a:bodyPr/>
          <a:lstStyle>
            <a:lvl1pPr>
              <a:defRPr sz="2800" i="0">
                <a:latin typeface="+mj-lt"/>
              </a:defRPr>
            </a:lvl1pPr>
          </a:lstStyle>
          <a:p>
            <a:r>
              <a:rPr lang="en-US"/>
              <a:t>Click to edit Master title style</a:t>
            </a:r>
            <a:endParaRPr lang="en-US" dirty="0"/>
          </a:p>
        </p:txBody>
      </p:sp>
    </p:spTree>
    <p:extLst>
      <p:ext uri="{BB962C8B-B14F-4D97-AF65-F5344CB8AC3E}">
        <p14:creationId xmlns:p14="http://schemas.microsoft.com/office/powerpoint/2010/main" val="17535391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28625" y="1133475"/>
            <a:ext cx="4265613" cy="5356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46638" y="1133475"/>
            <a:ext cx="4265612" cy="5356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1"/>
          <p:cNvSpPr>
            <a:spLocks noGrp="1"/>
          </p:cNvSpPr>
          <p:nvPr>
            <p:ph type="title"/>
          </p:nvPr>
        </p:nvSpPr>
        <p:spPr>
          <a:xfrm>
            <a:off x="1562100" y="0"/>
            <a:ext cx="6024563" cy="838200"/>
          </a:xfrm>
        </p:spPr>
        <p:txBody>
          <a:bodyPr/>
          <a:lstStyle>
            <a:lvl1pPr>
              <a:defRPr sz="2800" i="0">
                <a:latin typeface="+mj-lt"/>
              </a:defRPr>
            </a:lvl1pPr>
          </a:lstStyle>
          <a:p>
            <a:r>
              <a:rPr lang="en-US"/>
              <a:t>Click to edit Master title style</a:t>
            </a:r>
            <a:endParaRPr lang="en-US" dirty="0"/>
          </a:p>
        </p:txBody>
      </p:sp>
    </p:spTree>
    <p:extLst>
      <p:ext uri="{BB962C8B-B14F-4D97-AF65-F5344CB8AC3E}">
        <p14:creationId xmlns:p14="http://schemas.microsoft.com/office/powerpoint/2010/main" val="29887077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1562100" y="0"/>
            <a:ext cx="6024563" cy="838200"/>
          </a:xfrm>
        </p:spPr>
        <p:txBody>
          <a:bodyPr/>
          <a:lstStyle>
            <a:lvl1pPr>
              <a:defRPr sz="2800" i="0">
                <a:latin typeface="+mj-lt"/>
              </a:defRPr>
            </a:lvl1pPr>
          </a:lstStyle>
          <a:p>
            <a:r>
              <a:rPr lang="en-US"/>
              <a:t>Click to edit Master title style</a:t>
            </a:r>
            <a:endParaRPr lang="en-US" dirty="0"/>
          </a:p>
        </p:txBody>
      </p:sp>
    </p:spTree>
    <p:extLst>
      <p:ext uri="{BB962C8B-B14F-4D97-AF65-F5344CB8AC3E}">
        <p14:creationId xmlns:p14="http://schemas.microsoft.com/office/powerpoint/2010/main" val="2265886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8"/>
            <a:ext cx="78867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7DE154-B10C-4B9F-8249-CE2302CBE351}" type="datetimeFigureOut">
              <a:rPr lang="en-US" smtClean="0"/>
              <a:t>8/5/2022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FEF555-3301-4C24-9BF5-2FDFEE827525}" type="slidenum">
              <a:rPr lang="en-US" smtClean="0"/>
              <a:t>‹#›</a:t>
            </a:fld>
            <a:endParaRPr lang="en-US" dirty="0"/>
          </a:p>
        </p:txBody>
      </p:sp>
    </p:spTree>
    <p:extLst>
      <p:ext uri="{BB962C8B-B14F-4D97-AF65-F5344CB8AC3E}">
        <p14:creationId xmlns:p14="http://schemas.microsoft.com/office/powerpoint/2010/main" val="3126928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37DE154-B10C-4B9F-8249-CE2302CBE351}" type="datetimeFigureOut">
              <a:rPr lang="en-US" smtClean="0"/>
              <a:t>8/5/2022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FEF555-3301-4C24-9BF5-2FDFEE827525}" type="slidenum">
              <a:rPr lang="en-US" smtClean="0"/>
              <a:t>‹#›</a:t>
            </a:fld>
            <a:endParaRPr lang="en-US" dirty="0"/>
          </a:p>
        </p:txBody>
      </p:sp>
    </p:spTree>
    <p:extLst>
      <p:ext uri="{BB962C8B-B14F-4D97-AF65-F5344CB8AC3E}">
        <p14:creationId xmlns:p14="http://schemas.microsoft.com/office/powerpoint/2010/main" val="776085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37DE154-B10C-4B9F-8249-CE2302CBE351}" type="datetimeFigureOut">
              <a:rPr lang="en-US" smtClean="0"/>
              <a:t>8/5/2022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8FEF555-3301-4C24-9BF5-2FDFEE827525}" type="slidenum">
              <a:rPr lang="en-US" smtClean="0"/>
              <a:t>‹#›</a:t>
            </a:fld>
            <a:endParaRPr lang="en-US" dirty="0"/>
          </a:p>
        </p:txBody>
      </p:sp>
    </p:spTree>
    <p:extLst>
      <p:ext uri="{BB962C8B-B14F-4D97-AF65-F5344CB8AC3E}">
        <p14:creationId xmlns:p14="http://schemas.microsoft.com/office/powerpoint/2010/main" val="204700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37DE154-B10C-4B9F-8249-CE2302CBE351}" type="datetimeFigureOut">
              <a:rPr lang="en-US" smtClean="0"/>
              <a:t>8/5/2022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8FEF555-3301-4C24-9BF5-2FDFEE827525}" type="slidenum">
              <a:rPr lang="en-US" smtClean="0"/>
              <a:t>‹#›</a:t>
            </a:fld>
            <a:endParaRPr lang="en-US" dirty="0"/>
          </a:p>
        </p:txBody>
      </p:sp>
    </p:spTree>
    <p:extLst>
      <p:ext uri="{BB962C8B-B14F-4D97-AF65-F5344CB8AC3E}">
        <p14:creationId xmlns:p14="http://schemas.microsoft.com/office/powerpoint/2010/main" val="1919402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7DE154-B10C-4B9F-8249-CE2302CBE351}" type="datetimeFigureOut">
              <a:rPr lang="en-US" smtClean="0"/>
              <a:t>8/5/2022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8FEF555-3301-4C24-9BF5-2FDFEE827525}" type="slidenum">
              <a:rPr lang="en-US" smtClean="0"/>
              <a:t>‹#›</a:t>
            </a:fld>
            <a:endParaRPr lang="en-US" dirty="0"/>
          </a:p>
        </p:txBody>
      </p:sp>
    </p:spTree>
    <p:extLst>
      <p:ext uri="{BB962C8B-B14F-4D97-AF65-F5344CB8AC3E}">
        <p14:creationId xmlns:p14="http://schemas.microsoft.com/office/powerpoint/2010/main" val="480753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3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7DE154-B10C-4B9F-8249-CE2302CBE351}" type="datetimeFigureOut">
              <a:rPr lang="en-US" smtClean="0"/>
              <a:t>8/5/2022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FEF555-3301-4C24-9BF5-2FDFEE827525}" type="slidenum">
              <a:rPr lang="en-US" smtClean="0"/>
              <a:t>‹#›</a:t>
            </a:fld>
            <a:endParaRPr lang="en-US" dirty="0"/>
          </a:p>
        </p:txBody>
      </p:sp>
    </p:spTree>
    <p:extLst>
      <p:ext uri="{BB962C8B-B14F-4D97-AF65-F5344CB8AC3E}">
        <p14:creationId xmlns:p14="http://schemas.microsoft.com/office/powerpoint/2010/main" val="3872716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391" y="987430"/>
            <a:ext cx="462915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7DE154-B10C-4B9F-8249-CE2302CBE351}" type="datetimeFigureOut">
              <a:rPr lang="en-US" smtClean="0"/>
              <a:t>8/5/2022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FEF555-3301-4C24-9BF5-2FDFEE827525}" type="slidenum">
              <a:rPr lang="en-US" smtClean="0"/>
              <a:t>‹#›</a:t>
            </a:fld>
            <a:endParaRPr lang="en-US" dirty="0"/>
          </a:p>
        </p:txBody>
      </p:sp>
    </p:spTree>
    <p:extLst>
      <p:ext uri="{BB962C8B-B14F-4D97-AF65-F5344CB8AC3E}">
        <p14:creationId xmlns:p14="http://schemas.microsoft.com/office/powerpoint/2010/main" val="3347637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image" Target="../media/image1.gif"/><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theme" Target="../theme/theme3.xml"/><Relationship Id="rId5" Type="http://schemas.openxmlformats.org/officeDocument/2006/relationships/slideLayout" Target="../slideLayouts/slideLayout27.xml"/><Relationship Id="rId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7DE154-B10C-4B9F-8249-CE2302CBE351}" type="datetimeFigureOut">
              <a:rPr lang="en-US" smtClean="0"/>
              <a:t>8/5/2022</a:t>
            </a:fld>
            <a:endParaRPr lang="en-US" dirty="0"/>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FEF555-3301-4C24-9BF5-2FDFEE827525}" type="slidenum">
              <a:rPr lang="en-US" smtClean="0"/>
              <a:t>‹#›</a:t>
            </a:fld>
            <a:endParaRPr lang="en-US" dirty="0"/>
          </a:p>
        </p:txBody>
      </p:sp>
    </p:spTree>
    <p:extLst>
      <p:ext uri="{BB962C8B-B14F-4D97-AF65-F5344CB8AC3E}">
        <p14:creationId xmlns:p14="http://schemas.microsoft.com/office/powerpoint/2010/main" val="3989982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47C046-FC29-4002-988B-AEEB8B60A619}" type="datetime1">
              <a:rPr lang="en-US" smtClean="0"/>
              <a:t>8/5/2022</a:t>
            </a:fld>
            <a:endParaRPr lang="en-US" dirty="0"/>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FEF555-3301-4C24-9BF5-2FDFEE827525}" type="slidenum">
              <a:rPr lang="en-US" smtClean="0"/>
              <a:t>‹#›</a:t>
            </a:fld>
            <a:endParaRPr lang="en-US" dirty="0"/>
          </a:p>
        </p:txBody>
      </p:sp>
    </p:spTree>
    <p:extLst>
      <p:ext uri="{BB962C8B-B14F-4D97-AF65-F5344CB8AC3E}">
        <p14:creationId xmlns:p14="http://schemas.microsoft.com/office/powerpoint/2010/main" val="1187699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62100" y="0"/>
            <a:ext cx="52197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28625" y="1133475"/>
            <a:ext cx="8683625" cy="535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p:txBody>
      </p:sp>
      <p:sp>
        <p:nvSpPr>
          <p:cNvPr id="1028" name="Text Box 29"/>
          <p:cNvSpPr txBox="1">
            <a:spLocks noChangeArrowheads="1"/>
          </p:cNvSpPr>
          <p:nvPr/>
        </p:nvSpPr>
        <p:spPr bwMode="blackWhite">
          <a:xfrm>
            <a:off x="8774113" y="6619875"/>
            <a:ext cx="369887"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80000"/>
              </a:lnSpc>
              <a:spcBef>
                <a:spcPct val="50000"/>
              </a:spcBef>
              <a:defRPr/>
            </a:pPr>
            <a:fld id="{D814BD8E-2633-44EB-81F2-BB43B38FE656}" type="slidenum">
              <a:rPr lang="en-US" altLang="en-US" sz="1200" b="1" smtClean="0">
                <a:solidFill>
                  <a:srgbClr val="110189"/>
                </a:solidFill>
              </a:rPr>
              <a:pPr algn="ctr" eaLnBrk="1" hangingPunct="1">
                <a:lnSpc>
                  <a:spcPct val="80000"/>
                </a:lnSpc>
                <a:spcBef>
                  <a:spcPct val="50000"/>
                </a:spcBef>
                <a:defRPr/>
              </a:pPr>
              <a:t>‹#›</a:t>
            </a:fld>
            <a:endParaRPr lang="en-US" altLang="en-US" sz="1200" b="1" dirty="0">
              <a:solidFill>
                <a:srgbClr val="110189"/>
              </a:solidFill>
            </a:endParaRPr>
          </a:p>
        </p:txBody>
      </p:sp>
      <p:sp>
        <p:nvSpPr>
          <p:cNvPr id="1029" name="Rectangle 62"/>
          <p:cNvSpPr>
            <a:spLocks noChangeArrowheads="1"/>
          </p:cNvSpPr>
          <p:nvPr/>
        </p:nvSpPr>
        <p:spPr bwMode="auto">
          <a:xfrm>
            <a:off x="0" y="6629400"/>
            <a:ext cx="8839200" cy="95250"/>
          </a:xfrm>
          <a:prstGeom prst="rect">
            <a:avLst/>
          </a:prstGeom>
          <a:solidFill>
            <a:srgbClr val="960000"/>
          </a:solidFill>
          <a:ln>
            <a:noFill/>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defRPr/>
            </a:pPr>
            <a:endParaRPr lang="en-US" altLang="en-US" b="1" i="1" dirty="0">
              <a:solidFill>
                <a:srgbClr val="000000"/>
              </a:solidFill>
              <a:cs typeface="Times New Roman" pitchFamily="18" charset="0"/>
            </a:endParaRPr>
          </a:p>
        </p:txBody>
      </p:sp>
      <p:sp>
        <p:nvSpPr>
          <p:cNvPr id="35" name="Text Box 51"/>
          <p:cNvSpPr txBox="1">
            <a:spLocks noChangeArrowheads="1"/>
          </p:cNvSpPr>
          <p:nvPr/>
        </p:nvSpPr>
        <p:spPr bwMode="auto">
          <a:xfrm>
            <a:off x="1479665" y="6569303"/>
            <a:ext cx="5918661" cy="215444"/>
          </a:xfrm>
          <a:prstGeom prst="rect">
            <a:avLst/>
          </a:prstGeom>
          <a:solidFill>
            <a:schemeClr val="bg1"/>
          </a:solidFill>
          <a:ln w="57150">
            <a:noFill/>
            <a:miter lim="800000"/>
            <a:headEnd/>
            <a:tailEnd/>
          </a:ln>
          <a:effectLst/>
        </p:spPr>
        <p:txBody>
          <a:bodyPr wrap="square" tIns="0" bIns="0" anchor="ctr" anchorCtr="1">
            <a:spAutoFit/>
          </a:bodyPr>
          <a:lstStyle/>
          <a:p>
            <a:pPr algn="ctr" eaLnBrk="0" hangingPunct="0">
              <a:defRPr/>
            </a:pPr>
            <a:r>
              <a:rPr lang="en-US" sz="1400" b="1" i="1" dirty="0">
                <a:solidFill>
                  <a:srgbClr val="9E0000"/>
                </a:solidFill>
                <a:effectLst>
                  <a:outerShdw blurRad="38100" dist="38100" dir="2700000" algn="tl">
                    <a:srgbClr val="C0C0C0"/>
                  </a:outerShdw>
                </a:effectLst>
                <a:cs typeface="Times New Roman" pitchFamily="18" charset="0"/>
              </a:rPr>
              <a:t>The Premier Veteran Service Organization of Loudon County</a:t>
            </a:r>
          </a:p>
        </p:txBody>
      </p:sp>
      <p:pic>
        <p:nvPicPr>
          <p:cNvPr id="2" name="Picture 2">
            <a:extLst>
              <a:ext uri="{FF2B5EF4-FFF2-40B4-BE49-F238E27FC236}">
                <a16:creationId xmlns:a16="http://schemas.microsoft.com/office/drawing/2014/main" id="{57E6A77F-3710-40C2-B1CD-BE20DF69BCE1}"/>
              </a:ext>
            </a:extLst>
          </p:cNvPr>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81000" y="74612"/>
            <a:ext cx="609600" cy="61016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VFW Logo 2018">
            <a:extLst>
              <a:ext uri="{FF2B5EF4-FFF2-40B4-BE49-F238E27FC236}">
                <a16:creationId xmlns:a16="http://schemas.microsoft.com/office/drawing/2014/main" id="{C6540FCB-740B-475A-8FE7-FE81083E6898}"/>
              </a:ext>
            </a:extLst>
          </p:cNvPr>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7974043" y="95871"/>
            <a:ext cx="985013" cy="34441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C9E7DC8-0961-4DD2-B8A6-02C2EF403690}"/>
              </a:ext>
            </a:extLst>
          </p:cNvPr>
          <p:cNvSpPr txBox="1"/>
          <p:nvPr userDrawn="1"/>
        </p:nvSpPr>
        <p:spPr>
          <a:xfrm>
            <a:off x="8114322" y="414651"/>
            <a:ext cx="724878" cy="215444"/>
          </a:xfrm>
          <a:prstGeom prst="rect">
            <a:avLst/>
          </a:prstGeom>
          <a:noFill/>
        </p:spPr>
        <p:txBody>
          <a:bodyPr wrap="none" rtlCol="0">
            <a:spAutoFit/>
          </a:bodyPr>
          <a:lstStyle/>
          <a:p>
            <a:r>
              <a:rPr lang="en-US" sz="800" b="1" dirty="0">
                <a:solidFill>
                  <a:srgbClr val="9E0000"/>
                </a:solidFill>
              </a:rPr>
              <a:t>POST 5150</a:t>
            </a:r>
          </a:p>
        </p:txBody>
      </p:sp>
    </p:spTree>
    <p:extLst>
      <p:ext uri="{BB962C8B-B14F-4D97-AF65-F5344CB8AC3E}">
        <p14:creationId xmlns:p14="http://schemas.microsoft.com/office/powerpoint/2010/main" val="39178797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p:txStyles>
    <p:titleStyle>
      <a:lvl1pPr algn="ctr" rtl="0" eaLnBrk="1" fontAlgn="base" hangingPunct="1">
        <a:spcBef>
          <a:spcPct val="0"/>
        </a:spcBef>
        <a:spcAft>
          <a:spcPct val="0"/>
        </a:spcAft>
        <a:defRPr sz="2800" b="1">
          <a:solidFill>
            <a:schemeClr val="tx2"/>
          </a:solidFill>
          <a:latin typeface="+mj-lt"/>
          <a:ea typeface="+mj-ea"/>
          <a:cs typeface="+mj-cs"/>
        </a:defRPr>
      </a:lvl1pPr>
      <a:lvl2pPr algn="ctr" rtl="0" eaLnBrk="1" fontAlgn="base" hangingPunct="1">
        <a:spcBef>
          <a:spcPct val="0"/>
        </a:spcBef>
        <a:spcAft>
          <a:spcPct val="0"/>
        </a:spcAft>
        <a:defRPr sz="2800" b="1">
          <a:solidFill>
            <a:schemeClr val="tx2"/>
          </a:solidFill>
          <a:latin typeface="Arial" charset="0"/>
          <a:cs typeface="Times New Roman" pitchFamily="18" charset="0"/>
        </a:defRPr>
      </a:lvl2pPr>
      <a:lvl3pPr algn="ctr" rtl="0" eaLnBrk="1" fontAlgn="base" hangingPunct="1">
        <a:spcBef>
          <a:spcPct val="0"/>
        </a:spcBef>
        <a:spcAft>
          <a:spcPct val="0"/>
        </a:spcAft>
        <a:defRPr sz="2800" b="1">
          <a:solidFill>
            <a:schemeClr val="tx2"/>
          </a:solidFill>
          <a:latin typeface="Arial" charset="0"/>
          <a:cs typeface="Times New Roman" pitchFamily="18" charset="0"/>
        </a:defRPr>
      </a:lvl3pPr>
      <a:lvl4pPr algn="ctr" rtl="0" eaLnBrk="1" fontAlgn="base" hangingPunct="1">
        <a:spcBef>
          <a:spcPct val="0"/>
        </a:spcBef>
        <a:spcAft>
          <a:spcPct val="0"/>
        </a:spcAft>
        <a:defRPr sz="2800" b="1">
          <a:solidFill>
            <a:schemeClr val="tx2"/>
          </a:solidFill>
          <a:latin typeface="Arial" charset="0"/>
          <a:cs typeface="Times New Roman" pitchFamily="18" charset="0"/>
        </a:defRPr>
      </a:lvl4pPr>
      <a:lvl5pPr algn="ctr" rtl="0" eaLnBrk="1" fontAlgn="base" hangingPunct="1">
        <a:spcBef>
          <a:spcPct val="0"/>
        </a:spcBef>
        <a:spcAft>
          <a:spcPct val="0"/>
        </a:spcAft>
        <a:defRPr sz="2800" b="1">
          <a:solidFill>
            <a:schemeClr val="tx2"/>
          </a:solidFill>
          <a:latin typeface="Arial" charset="0"/>
          <a:cs typeface="Times New Roman" pitchFamily="18" charset="0"/>
        </a:defRPr>
      </a:lvl5pPr>
      <a:lvl6pPr marL="457200" algn="ctr" rtl="0" eaLnBrk="1" fontAlgn="base" hangingPunct="1">
        <a:spcBef>
          <a:spcPct val="0"/>
        </a:spcBef>
        <a:spcAft>
          <a:spcPct val="0"/>
        </a:spcAft>
        <a:defRPr sz="3200" b="1" i="1">
          <a:solidFill>
            <a:schemeClr val="tx2"/>
          </a:solidFill>
          <a:latin typeface="Times New Roman" pitchFamily="18" charset="0"/>
          <a:cs typeface="Times New Roman" pitchFamily="18" charset="0"/>
        </a:defRPr>
      </a:lvl6pPr>
      <a:lvl7pPr marL="914400" algn="ctr" rtl="0" eaLnBrk="1" fontAlgn="base" hangingPunct="1">
        <a:spcBef>
          <a:spcPct val="0"/>
        </a:spcBef>
        <a:spcAft>
          <a:spcPct val="0"/>
        </a:spcAft>
        <a:defRPr sz="3200" b="1" i="1">
          <a:solidFill>
            <a:schemeClr val="tx2"/>
          </a:solidFill>
          <a:latin typeface="Times New Roman" pitchFamily="18" charset="0"/>
          <a:cs typeface="Times New Roman" pitchFamily="18" charset="0"/>
        </a:defRPr>
      </a:lvl7pPr>
      <a:lvl8pPr marL="1371600" algn="ctr" rtl="0" eaLnBrk="1" fontAlgn="base" hangingPunct="1">
        <a:spcBef>
          <a:spcPct val="0"/>
        </a:spcBef>
        <a:spcAft>
          <a:spcPct val="0"/>
        </a:spcAft>
        <a:defRPr sz="3200" b="1" i="1">
          <a:solidFill>
            <a:schemeClr val="tx2"/>
          </a:solidFill>
          <a:latin typeface="Times New Roman" pitchFamily="18" charset="0"/>
          <a:cs typeface="Times New Roman" pitchFamily="18" charset="0"/>
        </a:defRPr>
      </a:lvl8pPr>
      <a:lvl9pPr marL="1828800" algn="ctr" rtl="0" eaLnBrk="1" fontAlgn="base" hangingPunct="1">
        <a:spcBef>
          <a:spcPct val="0"/>
        </a:spcBef>
        <a:spcAft>
          <a:spcPct val="0"/>
        </a:spcAft>
        <a:defRPr sz="3200" b="1" i="1">
          <a:solidFill>
            <a:schemeClr val="tx2"/>
          </a:solidFill>
          <a:latin typeface="Times New Roman" pitchFamily="18" charset="0"/>
          <a:cs typeface="Times New Roman" pitchFamily="18" charset="0"/>
        </a:defRPr>
      </a:lvl9pPr>
    </p:titleStyle>
    <p:bodyStyle>
      <a:lvl1pPr marL="231775" indent="-231775" algn="l" rtl="0" eaLnBrk="1" fontAlgn="base" hangingPunct="1">
        <a:spcBef>
          <a:spcPct val="20000"/>
        </a:spcBef>
        <a:spcAft>
          <a:spcPct val="0"/>
        </a:spcAft>
        <a:buChar char="•"/>
        <a:defRPr b="1">
          <a:solidFill>
            <a:schemeClr val="tx1"/>
          </a:solidFill>
          <a:latin typeface="+mn-lt"/>
          <a:ea typeface="+mn-ea"/>
          <a:cs typeface="+mn-cs"/>
        </a:defRPr>
      </a:lvl1pPr>
      <a:lvl2pPr marL="682625" indent="-225425" algn="l" rtl="0" eaLnBrk="1" fontAlgn="base" hangingPunct="1">
        <a:spcBef>
          <a:spcPct val="20000"/>
        </a:spcBef>
        <a:spcAft>
          <a:spcPct val="0"/>
        </a:spcAft>
        <a:buChar char="–"/>
        <a:defRPr sz="1600" b="1">
          <a:solidFill>
            <a:schemeClr val="tx1"/>
          </a:solidFill>
          <a:latin typeface="+mn-lt"/>
          <a:cs typeface="+mn-cs"/>
        </a:defRPr>
      </a:lvl2pPr>
      <a:lvl3pPr marL="1143000" indent="-228600" algn="l" rtl="0" eaLnBrk="1" fontAlgn="base" hangingPunct="1">
        <a:spcBef>
          <a:spcPct val="20000"/>
        </a:spcBef>
        <a:spcAft>
          <a:spcPct val="0"/>
        </a:spcAft>
        <a:buChar char="•"/>
        <a:defRPr sz="1400" b="1">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ecardwell62@gmail.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410084"/>
            <a:ext cx="6858000" cy="1748901"/>
          </a:xfrm>
        </p:spPr>
        <p:txBody>
          <a:bodyPr>
            <a:normAutofit/>
          </a:bodyPr>
          <a:lstStyle/>
          <a:p>
            <a:r>
              <a:rPr lang="en-US" sz="4000" dirty="0">
                <a:solidFill>
                  <a:schemeClr val="accent5">
                    <a:lumMod val="50000"/>
                  </a:schemeClr>
                </a:solidFill>
              </a:rPr>
              <a:t>Veterans of Foreign Wars Department of Tennessee</a:t>
            </a:r>
          </a:p>
        </p:txBody>
      </p:sp>
      <p:sp>
        <p:nvSpPr>
          <p:cNvPr id="3" name="Subtitle 2"/>
          <p:cNvSpPr>
            <a:spLocks noGrp="1"/>
          </p:cNvSpPr>
          <p:nvPr>
            <p:ph type="subTitle" idx="1"/>
          </p:nvPr>
        </p:nvSpPr>
        <p:spPr>
          <a:xfrm>
            <a:off x="1143000" y="4699015"/>
            <a:ext cx="6858000" cy="1470610"/>
          </a:xfrm>
        </p:spPr>
        <p:txBody>
          <a:bodyPr>
            <a:normAutofit fontScale="92500" lnSpcReduction="10000"/>
          </a:bodyPr>
          <a:lstStyle/>
          <a:p>
            <a:r>
              <a:rPr lang="en-US" dirty="0"/>
              <a:t>ROTC Award &amp; Support Program  </a:t>
            </a:r>
          </a:p>
          <a:p>
            <a:r>
              <a:rPr lang="en-US" sz="1800" dirty="0">
                <a:solidFill>
                  <a:schemeClr val="bg2">
                    <a:lumMod val="25000"/>
                  </a:schemeClr>
                </a:solidFill>
              </a:rPr>
              <a:t>August 2022</a:t>
            </a:r>
            <a:r>
              <a:rPr lang="en-US" dirty="0"/>
              <a:t> </a:t>
            </a:r>
          </a:p>
          <a:p>
            <a:endParaRPr lang="en-US" dirty="0"/>
          </a:p>
          <a:p>
            <a:r>
              <a:rPr lang="en-US" sz="1600" dirty="0"/>
              <a:t>John Cardwell  </a:t>
            </a:r>
            <a:r>
              <a:rPr lang="en-US" sz="1600" dirty="0">
                <a:hlinkClick r:id="rId3"/>
              </a:rPr>
              <a:t>jecardwell62@gmail.com</a:t>
            </a:r>
            <a:r>
              <a:rPr lang="en-US" sz="1600" dirty="0"/>
              <a:t>   865-591-6779 </a:t>
            </a:r>
          </a:p>
        </p:txBody>
      </p:sp>
      <p:pic>
        <p:nvPicPr>
          <p:cNvPr id="4" name="Picture 2">
            <a:extLst>
              <a:ext uri="{FF2B5EF4-FFF2-40B4-BE49-F238E27FC236}">
                <a16:creationId xmlns:a16="http://schemas.microsoft.com/office/drawing/2014/main" id="{762B51D0-E0C5-4D97-AE33-BB705B5F709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2364" y="2598595"/>
            <a:ext cx="1659272" cy="16608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7671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C5034-66F4-4FF0-8A86-824B0884E15C}"/>
              </a:ext>
            </a:extLst>
          </p:cNvPr>
          <p:cNvSpPr>
            <a:spLocks noGrp="1"/>
          </p:cNvSpPr>
          <p:nvPr>
            <p:ph type="title"/>
          </p:nvPr>
        </p:nvSpPr>
        <p:spPr/>
        <p:txBody>
          <a:bodyPr/>
          <a:lstStyle/>
          <a:p>
            <a:pPr algn="ctr"/>
            <a:r>
              <a:rPr lang="en-US" dirty="0"/>
              <a:t>Awards</a:t>
            </a:r>
          </a:p>
        </p:txBody>
      </p:sp>
      <p:sp>
        <p:nvSpPr>
          <p:cNvPr id="3" name="Content Placeholder 2">
            <a:extLst>
              <a:ext uri="{FF2B5EF4-FFF2-40B4-BE49-F238E27FC236}">
                <a16:creationId xmlns:a16="http://schemas.microsoft.com/office/drawing/2014/main" id="{EAA6F1DC-C975-4447-ADCB-7D3941468CB8}"/>
              </a:ext>
            </a:extLst>
          </p:cNvPr>
          <p:cNvSpPr>
            <a:spLocks noGrp="1"/>
          </p:cNvSpPr>
          <p:nvPr>
            <p:ph idx="1"/>
          </p:nvPr>
        </p:nvSpPr>
        <p:spPr/>
        <p:txBody>
          <a:bodyPr/>
          <a:lstStyle/>
          <a:p>
            <a:r>
              <a:rPr lang="en-US" dirty="0"/>
              <a:t>Junior ROTC</a:t>
            </a:r>
          </a:p>
          <a:p>
            <a:r>
              <a:rPr lang="en-US" dirty="0"/>
              <a:t>Senior ROTC</a:t>
            </a:r>
          </a:p>
          <a:p>
            <a:r>
              <a:rPr lang="en-US" dirty="0"/>
              <a:t>Instructor of the Year Award</a:t>
            </a:r>
          </a:p>
          <a:p>
            <a:r>
              <a:rPr lang="en-US" dirty="0"/>
              <a:t>Program of the Year Award</a:t>
            </a:r>
          </a:p>
          <a:p>
            <a:endParaRPr lang="en-US" dirty="0"/>
          </a:p>
        </p:txBody>
      </p:sp>
    </p:spTree>
    <p:extLst>
      <p:ext uri="{BB962C8B-B14F-4D97-AF65-F5344CB8AC3E}">
        <p14:creationId xmlns:p14="http://schemas.microsoft.com/office/powerpoint/2010/main" val="634407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2800" dirty="0"/>
              <a:t>Junior ROTC Award</a:t>
            </a:r>
          </a:p>
        </p:txBody>
      </p:sp>
      <p:sp>
        <p:nvSpPr>
          <p:cNvPr id="11" name="Content Placeholder 4"/>
          <p:cNvSpPr txBox="1">
            <a:spLocks/>
          </p:cNvSpPr>
          <p:nvPr/>
        </p:nvSpPr>
        <p:spPr>
          <a:xfrm>
            <a:off x="114303" y="1104906"/>
            <a:ext cx="8716430" cy="5246198"/>
          </a:xfrm>
          <a:prstGeom prst="rect">
            <a:avLst/>
          </a:prstGeom>
        </p:spPr>
        <p:txBody>
          <a:bodyPr vert="horz" lIns="91440" tIns="45720" rIns="91440" bIns="45720" rtlCol="0">
            <a:normAutofit lnSpcReduction="10000"/>
          </a:bodyPr>
          <a:lst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800" dirty="0"/>
              <a:t>A Junior ROTC cadet at each program will receive the official VFW Junior ROTC medal (product number 01229) and associated certificate (product 04387) available from the VFW store. </a:t>
            </a:r>
          </a:p>
          <a:p>
            <a:pPr marL="0" indent="0">
              <a:buNone/>
            </a:pPr>
            <a:r>
              <a:rPr lang="en-US" sz="2000" dirty="0"/>
              <a:t>Eligibility: </a:t>
            </a:r>
          </a:p>
          <a:p>
            <a:pPr marL="0" indent="0">
              <a:buNone/>
            </a:pPr>
            <a:r>
              <a:rPr lang="en-US" sz="2000" dirty="0"/>
              <a:t>Any 10</a:t>
            </a:r>
            <a:r>
              <a:rPr lang="en-US" sz="2000" baseline="30000" dirty="0"/>
              <a:t>th</a:t>
            </a:r>
            <a:r>
              <a:rPr lang="en-US" sz="2000" dirty="0"/>
              <a:t>, 11</a:t>
            </a:r>
            <a:r>
              <a:rPr lang="en-US" sz="2000" baseline="30000" dirty="0"/>
              <a:t>th</a:t>
            </a:r>
            <a:r>
              <a:rPr lang="en-US" sz="2000" dirty="0"/>
              <a:t>, or 12</a:t>
            </a:r>
            <a:r>
              <a:rPr lang="en-US" sz="2000" baseline="30000" dirty="0"/>
              <a:t>th</a:t>
            </a:r>
            <a:r>
              <a:rPr lang="en-US" sz="2000" dirty="0"/>
              <a:t> grade student who is currently enrolled as a JROTC cadet actively engaged in the JROTC program, and one who meets the criteria for the award. </a:t>
            </a:r>
          </a:p>
          <a:p>
            <a:pPr marL="0" indent="0">
              <a:buNone/>
            </a:pPr>
            <a:r>
              <a:rPr lang="en-US" sz="2000" dirty="0"/>
              <a:t>Criteria: Award criteria can be found on the VFWE website for ROTC awards. </a:t>
            </a:r>
          </a:p>
          <a:p>
            <a:pPr marL="0" indent="0">
              <a:buNone/>
            </a:pPr>
            <a:r>
              <a:rPr lang="en-US" sz="2000" dirty="0"/>
              <a:t>Administration: The recipient of the award will be selected by the JROTC Unit. </a:t>
            </a:r>
          </a:p>
          <a:p>
            <a:pPr marL="0" indent="0">
              <a:buNone/>
            </a:pPr>
            <a:r>
              <a:rPr lang="en-US" sz="2000" dirty="0"/>
              <a:t>Presentation: It is recommended that the award be presented annually at an appropriate ceremony. It is further recommended that the hosting post leadership present the award on behalf of the Department of Tennessee VFW. </a:t>
            </a:r>
          </a:p>
          <a:p>
            <a:pPr marL="0" indent="0">
              <a:buNone/>
            </a:pPr>
            <a:r>
              <a:rPr lang="en-US" sz="2000" dirty="0"/>
              <a:t>The hosting post may add a monetary award but are limited to no more than $100.00.</a:t>
            </a:r>
            <a:endParaRPr lang="en-US" sz="1600" dirty="0"/>
          </a:p>
        </p:txBody>
      </p:sp>
    </p:spTree>
    <p:extLst>
      <p:ext uri="{BB962C8B-B14F-4D97-AF65-F5344CB8AC3E}">
        <p14:creationId xmlns:p14="http://schemas.microsoft.com/office/powerpoint/2010/main" val="1495355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2800" dirty="0"/>
              <a:t>Senior ROTC Award</a:t>
            </a:r>
          </a:p>
        </p:txBody>
      </p:sp>
      <p:sp>
        <p:nvSpPr>
          <p:cNvPr id="11" name="Content Placeholder 4"/>
          <p:cNvSpPr txBox="1">
            <a:spLocks/>
          </p:cNvSpPr>
          <p:nvPr/>
        </p:nvSpPr>
        <p:spPr>
          <a:xfrm>
            <a:off x="114303" y="1104906"/>
            <a:ext cx="8716430" cy="5246198"/>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800" dirty="0"/>
              <a:t>A Senior ROTC cadet at each program will receive the official VFW Senior ROTC medal (product number 01226) and associated certificate (product 04386) available from the VFW store. </a:t>
            </a:r>
          </a:p>
          <a:p>
            <a:pPr marL="0" indent="0">
              <a:buNone/>
            </a:pPr>
            <a:r>
              <a:rPr lang="en-US" sz="2000" dirty="0"/>
              <a:t>Eligibility: </a:t>
            </a:r>
          </a:p>
          <a:p>
            <a:pPr marL="0" indent="0">
              <a:buNone/>
            </a:pPr>
            <a:r>
              <a:rPr lang="en-US" sz="2000" dirty="0"/>
              <a:t>Undergraduate student enrolled in MS I, II, III or IV. </a:t>
            </a:r>
          </a:p>
          <a:p>
            <a:pPr marL="0" indent="0">
              <a:buNone/>
            </a:pPr>
            <a:r>
              <a:rPr lang="en-US" sz="2000" dirty="0"/>
              <a:t>Criteria: Award criteria can be found on the VFWE website for ROTC awards. </a:t>
            </a:r>
          </a:p>
          <a:p>
            <a:pPr marL="0" indent="0">
              <a:buNone/>
            </a:pPr>
            <a:r>
              <a:rPr lang="en-US" sz="2000" dirty="0"/>
              <a:t>Administration: The recipient of the award will be selected by the SROTC Unit. </a:t>
            </a:r>
          </a:p>
          <a:p>
            <a:pPr marL="0" indent="0">
              <a:buNone/>
            </a:pPr>
            <a:r>
              <a:rPr lang="en-US" sz="2000" dirty="0"/>
              <a:t>Presentation: It is recommended that the award be presented annually at an appropriate ceremony. It is further recommended that the hosting post leadership present the award on behalf of the Department of Tennessee VFW. </a:t>
            </a:r>
          </a:p>
          <a:p>
            <a:pPr marL="0" indent="0">
              <a:buNone/>
            </a:pPr>
            <a:r>
              <a:rPr lang="en-US" sz="2000" dirty="0"/>
              <a:t>The hosting post may add a monetary award but are limited to no more than $200.00.</a:t>
            </a:r>
            <a:endParaRPr lang="en-US" sz="1600" dirty="0"/>
          </a:p>
        </p:txBody>
      </p:sp>
    </p:spTree>
    <p:extLst>
      <p:ext uri="{BB962C8B-B14F-4D97-AF65-F5344CB8AC3E}">
        <p14:creationId xmlns:p14="http://schemas.microsoft.com/office/powerpoint/2010/main" val="3425128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2800" dirty="0"/>
              <a:t>ROTC Instructor of the Year Award</a:t>
            </a:r>
          </a:p>
        </p:txBody>
      </p:sp>
      <p:sp>
        <p:nvSpPr>
          <p:cNvPr id="11" name="Content Placeholder 4"/>
          <p:cNvSpPr txBox="1">
            <a:spLocks/>
          </p:cNvSpPr>
          <p:nvPr/>
        </p:nvSpPr>
        <p:spPr>
          <a:xfrm>
            <a:off x="114303" y="1104906"/>
            <a:ext cx="8716430" cy="5246198"/>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800" dirty="0"/>
              <a:t>The top Senior ROTC instructor within the state will be annually recognized by the Department. Each hosting post may contact the associated ROTC program and ask if they wish to nominate an instructor. The post will then forward the nomination to their respective districts. Districts will select one instructor and forward to the department. The department commander will appoint a committee who will select the instructor of the year. The instructor of the year will be presented an award at the annual convention. </a:t>
            </a:r>
            <a:endParaRPr lang="en-US" sz="1600" dirty="0"/>
          </a:p>
        </p:txBody>
      </p:sp>
    </p:spTree>
    <p:extLst>
      <p:ext uri="{BB962C8B-B14F-4D97-AF65-F5344CB8AC3E}">
        <p14:creationId xmlns:p14="http://schemas.microsoft.com/office/powerpoint/2010/main" val="1627007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2800" dirty="0"/>
              <a:t>ROTC Program of the Year </a:t>
            </a:r>
          </a:p>
        </p:txBody>
      </p:sp>
      <p:sp>
        <p:nvSpPr>
          <p:cNvPr id="11" name="Content Placeholder 4"/>
          <p:cNvSpPr txBox="1">
            <a:spLocks/>
          </p:cNvSpPr>
          <p:nvPr/>
        </p:nvSpPr>
        <p:spPr>
          <a:xfrm>
            <a:off x="114303" y="1104906"/>
            <a:ext cx="8716430" cy="5246198"/>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800" dirty="0"/>
              <a:t>The Department ROTC chair will contact each military service ROTC headquarters and ask them to select the top Senior and Junior ROTC program within the state. The ROTC Program of the will be presented an award at the Department Annual Convention. </a:t>
            </a:r>
            <a:endParaRPr lang="en-US" sz="1600" dirty="0"/>
          </a:p>
        </p:txBody>
      </p:sp>
    </p:spTree>
    <p:extLst>
      <p:ext uri="{BB962C8B-B14F-4D97-AF65-F5344CB8AC3E}">
        <p14:creationId xmlns:p14="http://schemas.microsoft.com/office/powerpoint/2010/main" val="1673342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11391-C13A-4464-B713-DC6CEECFBB4D}"/>
              </a:ext>
            </a:extLst>
          </p:cNvPr>
          <p:cNvSpPr>
            <a:spLocks noGrp="1"/>
          </p:cNvSpPr>
          <p:nvPr>
            <p:ph type="title"/>
          </p:nvPr>
        </p:nvSpPr>
        <p:spPr/>
        <p:txBody>
          <a:bodyPr>
            <a:normAutofit fontScale="90000"/>
          </a:bodyPr>
          <a:lstStyle/>
          <a:p>
            <a:pPr algn="ctr"/>
            <a:r>
              <a:rPr lang="en-US" dirty="0"/>
              <a:t>   Proposed Key dates </a:t>
            </a:r>
            <a:br>
              <a:rPr lang="en-US" dirty="0"/>
            </a:br>
            <a:r>
              <a:rPr lang="en-US" dirty="0"/>
              <a:t>and Milestones </a:t>
            </a:r>
          </a:p>
        </p:txBody>
      </p:sp>
      <p:sp>
        <p:nvSpPr>
          <p:cNvPr id="7" name="TextBox 6">
            <a:extLst>
              <a:ext uri="{FF2B5EF4-FFF2-40B4-BE49-F238E27FC236}">
                <a16:creationId xmlns:a16="http://schemas.microsoft.com/office/drawing/2014/main" id="{1470B38A-71F1-4522-8882-6854AFAD60D5}"/>
              </a:ext>
            </a:extLst>
          </p:cNvPr>
          <p:cNvSpPr txBox="1"/>
          <p:nvPr/>
        </p:nvSpPr>
        <p:spPr>
          <a:xfrm>
            <a:off x="528506" y="1316950"/>
            <a:ext cx="7571303" cy="5355312"/>
          </a:xfrm>
          <a:prstGeom prst="rect">
            <a:avLst/>
          </a:prstGeom>
          <a:noFill/>
        </p:spPr>
        <p:txBody>
          <a:bodyPr wrap="none" rtlCol="0">
            <a:spAutoFit/>
          </a:bodyPr>
          <a:lstStyle/>
          <a:p>
            <a:r>
              <a:rPr lang="en-US" dirty="0"/>
              <a:t>June 1</a:t>
            </a:r>
            <a:r>
              <a:rPr lang="en-US" baseline="30000" dirty="0"/>
              <a:t>st</a:t>
            </a:r>
            <a:r>
              <a:rPr lang="en-US" dirty="0"/>
              <a:t>, 2022: 		Department decision on program concept</a:t>
            </a:r>
          </a:p>
          <a:p>
            <a:endParaRPr lang="en-US" dirty="0"/>
          </a:p>
          <a:p>
            <a:r>
              <a:rPr lang="en-US" dirty="0"/>
              <a:t>June 18</a:t>
            </a:r>
            <a:r>
              <a:rPr lang="en-US" baseline="30000" dirty="0"/>
              <a:t>th</a:t>
            </a:r>
            <a:r>
              <a:rPr lang="en-US" dirty="0"/>
              <a:t>, 2022: 		Program Roll out at State Convention</a:t>
            </a:r>
          </a:p>
          <a:p>
            <a:endParaRPr lang="en-US" dirty="0"/>
          </a:p>
          <a:p>
            <a:r>
              <a:rPr lang="en-US" dirty="0"/>
              <a:t>July 15th, 2022: 		ROTC Programs posted on Department Website</a:t>
            </a:r>
          </a:p>
          <a:p>
            <a:endParaRPr lang="en-US" dirty="0"/>
          </a:p>
          <a:p>
            <a:r>
              <a:rPr lang="en-US" dirty="0"/>
              <a:t>August 6, 13, 20, 2022:	Program Training at Flying Squadrons</a:t>
            </a:r>
          </a:p>
          <a:p>
            <a:endParaRPr lang="en-US" dirty="0"/>
          </a:p>
          <a:p>
            <a:r>
              <a:rPr lang="en-US" dirty="0"/>
              <a:t>December 15</a:t>
            </a:r>
            <a:r>
              <a:rPr lang="en-US" baseline="30000" dirty="0"/>
              <a:t>th</a:t>
            </a:r>
            <a:r>
              <a:rPr lang="en-US" dirty="0"/>
              <a:t>, 2022:	Complete program associations</a:t>
            </a:r>
          </a:p>
          <a:p>
            <a:endParaRPr lang="en-US" dirty="0"/>
          </a:p>
          <a:p>
            <a:r>
              <a:rPr lang="en-US" dirty="0"/>
              <a:t>Support plans Received: 	Post may start direct support of programs</a:t>
            </a:r>
          </a:p>
          <a:p>
            <a:endParaRPr lang="en-US" dirty="0"/>
          </a:p>
          <a:p>
            <a:r>
              <a:rPr lang="en-US" dirty="0"/>
              <a:t>May/June 2023:		Presentation of Cadets Awards</a:t>
            </a:r>
          </a:p>
          <a:p>
            <a:endParaRPr lang="en-US" dirty="0"/>
          </a:p>
          <a:p>
            <a:r>
              <a:rPr lang="en-US" dirty="0"/>
              <a:t>Jan 15</a:t>
            </a:r>
            <a:r>
              <a:rPr lang="en-US" baseline="30000" dirty="0"/>
              <a:t>th</a:t>
            </a:r>
            <a:r>
              <a:rPr lang="en-US" dirty="0"/>
              <a:t>, 2024:		Finalize instructor and programs awards</a:t>
            </a:r>
          </a:p>
          <a:p>
            <a:endParaRPr lang="en-US" dirty="0"/>
          </a:p>
          <a:p>
            <a:r>
              <a:rPr lang="en-US" dirty="0"/>
              <a:t>June 2024:		Present instructor and programs awards	</a:t>
            </a:r>
          </a:p>
          <a:p>
            <a:endParaRPr lang="en-US" dirty="0"/>
          </a:p>
          <a:p>
            <a:endParaRPr lang="en-US" dirty="0"/>
          </a:p>
        </p:txBody>
      </p:sp>
    </p:spTree>
    <p:extLst>
      <p:ext uri="{BB962C8B-B14F-4D97-AF65-F5344CB8AC3E}">
        <p14:creationId xmlns:p14="http://schemas.microsoft.com/office/powerpoint/2010/main" val="620332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E5E2C-E7D2-4F89-A03D-16396AEC7337}"/>
              </a:ext>
            </a:extLst>
          </p:cNvPr>
          <p:cNvSpPr>
            <a:spLocks noGrp="1"/>
          </p:cNvSpPr>
          <p:nvPr>
            <p:ph type="title"/>
          </p:nvPr>
        </p:nvSpPr>
        <p:spPr>
          <a:xfrm>
            <a:off x="919165" y="136520"/>
            <a:ext cx="7248524" cy="677862"/>
          </a:xfrm>
        </p:spPr>
        <p:txBody>
          <a:bodyPr/>
          <a:lstStyle/>
          <a:p>
            <a:pPr algn="ctr"/>
            <a:r>
              <a:rPr lang="en-US" dirty="0"/>
              <a:t>Purpose </a:t>
            </a:r>
          </a:p>
        </p:txBody>
      </p:sp>
      <p:sp>
        <p:nvSpPr>
          <p:cNvPr id="3" name="Content Placeholder 2">
            <a:extLst>
              <a:ext uri="{FF2B5EF4-FFF2-40B4-BE49-F238E27FC236}">
                <a16:creationId xmlns:a16="http://schemas.microsoft.com/office/drawing/2014/main" id="{4057F8FB-5F05-4461-854B-346D34B63109}"/>
              </a:ext>
            </a:extLst>
          </p:cNvPr>
          <p:cNvSpPr>
            <a:spLocks noGrp="1"/>
          </p:cNvSpPr>
          <p:nvPr>
            <p:ph idx="1"/>
          </p:nvPr>
        </p:nvSpPr>
        <p:spPr/>
        <p:txBody>
          <a:bodyPr/>
          <a:lstStyle/>
          <a:p>
            <a:pPr marL="0" indent="0">
              <a:buNone/>
            </a:pPr>
            <a:r>
              <a:rPr lang="en-US" dirty="0"/>
              <a:t>The purpose of the Department of Tennessee Veterans of Foreign Wars Reserve Officers’ Training Corps (ROTC) support program is two-fold, first to recognize our nation’s future leaders and those who have prepared them and secondly, to provide direct support to ROTC programs.  </a:t>
            </a:r>
          </a:p>
          <a:p>
            <a:pPr marL="0" indent="0">
              <a:buNone/>
            </a:pPr>
            <a:r>
              <a:rPr lang="en-US" dirty="0"/>
              <a:t>Junior and Senior ROTC programs prepare our young men and women for careers of military service. As these individuals fulfill their obligations to the nation, many will serve in harms way and become eligible for the VFW.  </a:t>
            </a:r>
          </a:p>
          <a:p>
            <a:pPr marL="0" indent="0">
              <a:buNone/>
            </a:pPr>
            <a:endParaRPr lang="en-US" dirty="0"/>
          </a:p>
          <a:p>
            <a:pPr marL="0" indent="0">
              <a:buNone/>
            </a:pPr>
            <a:r>
              <a:rPr lang="en-US" dirty="0"/>
              <a:t> </a:t>
            </a:r>
          </a:p>
        </p:txBody>
      </p:sp>
      <p:sp>
        <p:nvSpPr>
          <p:cNvPr id="4" name="Slide Number Placeholder 3">
            <a:extLst>
              <a:ext uri="{FF2B5EF4-FFF2-40B4-BE49-F238E27FC236}">
                <a16:creationId xmlns:a16="http://schemas.microsoft.com/office/drawing/2014/main" id="{452E98C0-37BF-407C-9010-4F561AF47CA4}"/>
              </a:ext>
            </a:extLst>
          </p:cNvPr>
          <p:cNvSpPr>
            <a:spLocks noGrp="1"/>
          </p:cNvSpPr>
          <p:nvPr>
            <p:ph type="sldNum" sz="quarter" idx="12"/>
          </p:nvPr>
        </p:nvSpPr>
        <p:spPr/>
        <p:txBody>
          <a:bodyPr/>
          <a:lstStyle/>
          <a:p>
            <a:fld id="{18FEF555-3301-4C24-9BF5-2FDFEE827525}" type="slidenum">
              <a:rPr lang="en-US" smtClean="0"/>
              <a:t>2</a:t>
            </a:fld>
            <a:endParaRPr lang="en-US" dirty="0"/>
          </a:p>
        </p:txBody>
      </p:sp>
    </p:spTree>
    <p:extLst>
      <p:ext uri="{BB962C8B-B14F-4D97-AF65-F5344CB8AC3E}">
        <p14:creationId xmlns:p14="http://schemas.microsoft.com/office/powerpoint/2010/main" val="3702865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F1438-7F0A-439D-92AC-77A45975E8E8}"/>
              </a:ext>
            </a:extLst>
          </p:cNvPr>
          <p:cNvSpPr>
            <a:spLocks noGrp="1"/>
          </p:cNvSpPr>
          <p:nvPr>
            <p:ph type="title"/>
          </p:nvPr>
        </p:nvSpPr>
        <p:spPr>
          <a:xfrm>
            <a:off x="1120018" y="227683"/>
            <a:ext cx="7248524" cy="677862"/>
          </a:xfrm>
        </p:spPr>
        <p:txBody>
          <a:bodyPr>
            <a:normAutofit/>
          </a:bodyPr>
          <a:lstStyle/>
          <a:p>
            <a:r>
              <a:rPr lang="en-US" dirty="0"/>
              <a:t>Program Concept </a:t>
            </a:r>
          </a:p>
        </p:txBody>
      </p:sp>
      <p:sp>
        <p:nvSpPr>
          <p:cNvPr id="3" name="Content Placeholder 2">
            <a:extLst>
              <a:ext uri="{FF2B5EF4-FFF2-40B4-BE49-F238E27FC236}">
                <a16:creationId xmlns:a16="http://schemas.microsoft.com/office/drawing/2014/main" id="{D2D083BE-481E-469C-9FEA-F49383BEC1ED}"/>
              </a:ext>
            </a:extLst>
          </p:cNvPr>
          <p:cNvSpPr>
            <a:spLocks noGrp="1"/>
          </p:cNvSpPr>
          <p:nvPr>
            <p:ph idx="1"/>
          </p:nvPr>
        </p:nvSpPr>
        <p:spPr>
          <a:xfrm>
            <a:off x="142875" y="1307113"/>
            <a:ext cx="8858249" cy="5298479"/>
          </a:xfrm>
        </p:spPr>
        <p:txBody>
          <a:bodyPr>
            <a:normAutofit fontScale="55000" lnSpcReduction="20000"/>
          </a:bodyPr>
          <a:lstStyle/>
          <a:p>
            <a:pPr marL="0" indent="0">
              <a:buNone/>
            </a:pPr>
            <a:r>
              <a:rPr lang="en-US" sz="2800" b="1" i="1" dirty="0">
                <a:solidFill>
                  <a:schemeClr val="tx1">
                    <a:lumMod val="95000"/>
                    <a:lumOff val="5000"/>
                  </a:schemeClr>
                </a:solidFill>
                <a:cs typeface="Arial" charset="0"/>
              </a:rPr>
              <a:t>The Department of Tennessee VFW will develop a program to award and provide support to our future military leaders and those who train them for careers in the military. We will execute the program in four phases which allows for the synchronizing of program development, timing, and resourcing. Phase development may run simultaneously. Posts may proceed to Phase 1C once they have an approved program association. The Department program chair will deconflict any program association if multiple posts wish to associate with a program. </a:t>
            </a:r>
          </a:p>
          <a:p>
            <a:pPr marL="0" indent="0">
              <a:buNone/>
            </a:pPr>
            <a:endParaRPr lang="en-US" sz="2800" b="1" i="1" dirty="0">
              <a:solidFill>
                <a:schemeClr val="tx1">
                  <a:lumMod val="95000"/>
                  <a:lumOff val="5000"/>
                </a:schemeClr>
              </a:solidFill>
              <a:cs typeface="Arial" charset="0"/>
            </a:endParaRPr>
          </a:p>
          <a:p>
            <a:pPr marL="0" indent="0">
              <a:buNone/>
            </a:pPr>
            <a:r>
              <a:rPr lang="en-US" b="1" i="1" dirty="0">
                <a:solidFill>
                  <a:schemeClr val="tx1">
                    <a:lumMod val="95000"/>
                    <a:lumOff val="5000"/>
                  </a:schemeClr>
                </a:solidFill>
                <a:cs typeface="Arial" charset="0"/>
              </a:rPr>
              <a:t>Phase 1a: Identify all Senior and Junior ROTC programs in Tennessee.</a:t>
            </a:r>
          </a:p>
          <a:p>
            <a:pPr marL="0" indent="0">
              <a:buNone/>
            </a:pPr>
            <a:r>
              <a:rPr lang="en-US" b="1" i="1" dirty="0">
                <a:solidFill>
                  <a:schemeClr val="tx1">
                    <a:lumMod val="95000"/>
                    <a:lumOff val="5000"/>
                  </a:schemeClr>
                </a:solidFill>
                <a:cs typeface="Arial" charset="0"/>
              </a:rPr>
              <a:t>Phase 1b: Associate each program with a local post.</a:t>
            </a:r>
          </a:p>
          <a:p>
            <a:pPr marL="0" indent="0">
              <a:buNone/>
            </a:pPr>
            <a:r>
              <a:rPr lang="en-US" b="1" i="1" dirty="0">
                <a:solidFill>
                  <a:schemeClr val="tx1">
                    <a:lumMod val="95000"/>
                    <a:lumOff val="5000"/>
                  </a:schemeClr>
                </a:solidFill>
                <a:cs typeface="Arial" charset="0"/>
              </a:rPr>
              <a:t>Phase 1c: Associated post presents annual awards to top cadets.</a:t>
            </a:r>
          </a:p>
          <a:p>
            <a:pPr marL="0" indent="0">
              <a:buNone/>
            </a:pPr>
            <a:r>
              <a:rPr lang="en-US" b="1" i="1" dirty="0">
                <a:solidFill>
                  <a:schemeClr val="tx1">
                    <a:lumMod val="95000"/>
                    <a:lumOff val="5000"/>
                  </a:schemeClr>
                </a:solidFill>
                <a:cs typeface="Arial" charset="0"/>
              </a:rPr>
              <a:t>Phase 2: Expand recognition program to Senior &amp; Junior ROTC program instructors.</a:t>
            </a:r>
          </a:p>
          <a:p>
            <a:pPr marL="0" indent="0">
              <a:buNone/>
            </a:pPr>
            <a:r>
              <a:rPr lang="en-US" b="1" i="1" dirty="0">
                <a:solidFill>
                  <a:schemeClr val="tx1">
                    <a:lumMod val="95000"/>
                    <a:lumOff val="5000"/>
                  </a:schemeClr>
                </a:solidFill>
                <a:cs typeface="Arial" charset="0"/>
              </a:rPr>
              <a:t>Phase 3: Expand program to recognize the top ROTC programs within the state. </a:t>
            </a:r>
          </a:p>
          <a:p>
            <a:pPr marL="0" indent="0">
              <a:buNone/>
            </a:pPr>
            <a:r>
              <a:rPr lang="en-US" b="1" i="1" dirty="0">
                <a:solidFill>
                  <a:schemeClr val="tx1">
                    <a:lumMod val="95000"/>
                    <a:lumOff val="5000"/>
                  </a:schemeClr>
                </a:solidFill>
                <a:cs typeface="Arial" charset="0"/>
              </a:rPr>
              <a:t>Phase 4: Hosting posts provide direct support to ROTC programs.</a:t>
            </a:r>
          </a:p>
          <a:p>
            <a:pPr marL="0" indent="0">
              <a:buNone/>
            </a:pPr>
            <a:endParaRPr lang="en-US" b="1" i="1" dirty="0">
              <a:solidFill>
                <a:schemeClr val="tx1">
                  <a:lumMod val="95000"/>
                  <a:lumOff val="5000"/>
                </a:schemeClr>
              </a:solidFill>
              <a:cs typeface="Arial" charset="0"/>
            </a:endParaRPr>
          </a:p>
          <a:p>
            <a:pPr marL="0" indent="0">
              <a:buNone/>
            </a:pPr>
            <a:r>
              <a:rPr lang="en-US" sz="2900" b="1" i="1" dirty="0" err="1">
                <a:solidFill>
                  <a:schemeClr val="tx1">
                    <a:lumMod val="95000"/>
                    <a:lumOff val="5000"/>
                  </a:schemeClr>
                </a:solidFill>
                <a:cs typeface="Arial" charset="0"/>
              </a:rPr>
              <a:t>Endstate</a:t>
            </a:r>
            <a:r>
              <a:rPr lang="en-US" sz="2900" b="1" i="1" dirty="0">
                <a:solidFill>
                  <a:schemeClr val="tx1">
                    <a:lumMod val="95000"/>
                    <a:lumOff val="5000"/>
                  </a:schemeClr>
                </a:solidFill>
                <a:cs typeface="Arial" charset="0"/>
              </a:rPr>
              <a:t>: Top Cadets, Instructors, and programs are recognized annually. Hosting VFW posts provide direct support to associated ROTC programs. </a:t>
            </a:r>
          </a:p>
          <a:p>
            <a:pPr marL="0" indent="0">
              <a:buNone/>
            </a:pPr>
            <a:r>
              <a:rPr lang="en-US" sz="2900" b="1" i="1" dirty="0">
                <a:solidFill>
                  <a:schemeClr val="tx1">
                    <a:lumMod val="95000"/>
                    <a:lumOff val="5000"/>
                  </a:schemeClr>
                </a:solidFill>
                <a:cs typeface="Arial" charset="0"/>
              </a:rPr>
              <a:t>Marketing Endstate: Current and future military leaders have a favorable impression of the Veterans of Foreign Wars.   </a:t>
            </a:r>
          </a:p>
          <a:p>
            <a:pPr marL="0" indent="0">
              <a:buNone/>
            </a:pPr>
            <a:endParaRPr lang="en-US" b="1" i="1" dirty="0">
              <a:solidFill>
                <a:schemeClr val="tx1">
                  <a:lumMod val="95000"/>
                  <a:lumOff val="5000"/>
                </a:schemeClr>
              </a:solidFill>
              <a:cs typeface="Arial" charset="0"/>
            </a:endParaRPr>
          </a:p>
          <a:p>
            <a:pPr marL="0" indent="0">
              <a:buNone/>
            </a:pPr>
            <a:r>
              <a:rPr lang="en-US" b="1" i="1" dirty="0">
                <a:solidFill>
                  <a:schemeClr val="tx1">
                    <a:lumMod val="95000"/>
                    <a:lumOff val="5000"/>
                  </a:schemeClr>
                </a:solidFill>
                <a:cs typeface="Arial" charset="0"/>
              </a:rPr>
              <a:t>   </a:t>
            </a:r>
          </a:p>
          <a:p>
            <a:endParaRPr lang="en-US" dirty="0"/>
          </a:p>
        </p:txBody>
      </p:sp>
      <p:sp>
        <p:nvSpPr>
          <p:cNvPr id="4" name="Slide Number Placeholder 3">
            <a:extLst>
              <a:ext uri="{FF2B5EF4-FFF2-40B4-BE49-F238E27FC236}">
                <a16:creationId xmlns:a16="http://schemas.microsoft.com/office/drawing/2014/main" id="{F5097F66-4F01-4CCE-9AE3-D6F0D235223B}"/>
              </a:ext>
            </a:extLst>
          </p:cNvPr>
          <p:cNvSpPr>
            <a:spLocks noGrp="1"/>
          </p:cNvSpPr>
          <p:nvPr>
            <p:ph type="sldNum" sz="quarter" idx="12"/>
          </p:nvPr>
        </p:nvSpPr>
        <p:spPr/>
        <p:txBody>
          <a:bodyPr/>
          <a:lstStyle/>
          <a:p>
            <a:fld id="{18FEF555-3301-4C24-9BF5-2FDFEE827525}" type="slidenum">
              <a:rPr lang="en-US" smtClean="0"/>
              <a:t>3</a:t>
            </a:fld>
            <a:endParaRPr lang="en-US" dirty="0"/>
          </a:p>
        </p:txBody>
      </p:sp>
    </p:spTree>
    <p:extLst>
      <p:ext uri="{BB962C8B-B14F-4D97-AF65-F5344CB8AC3E}">
        <p14:creationId xmlns:p14="http://schemas.microsoft.com/office/powerpoint/2010/main" val="4022025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sz="2800" dirty="0"/>
              <a:t>Phase 1A: </a:t>
            </a:r>
            <a:r>
              <a:rPr lang="en-US" sz="2700" dirty="0">
                <a:cs typeface="Arial" charset="0"/>
              </a:rPr>
              <a:t>Identify all Senior and Junior ROTC programs in Tennessee. </a:t>
            </a:r>
            <a:endParaRPr lang="en-US" sz="2700" dirty="0"/>
          </a:p>
        </p:txBody>
      </p:sp>
      <p:sp>
        <p:nvSpPr>
          <p:cNvPr id="11" name="Content Placeholder 4"/>
          <p:cNvSpPr txBox="1">
            <a:spLocks/>
          </p:cNvSpPr>
          <p:nvPr/>
        </p:nvSpPr>
        <p:spPr>
          <a:xfrm>
            <a:off x="114303" y="1104906"/>
            <a:ext cx="8716430" cy="5246198"/>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800" dirty="0"/>
              <a:t>The purpose of Phase 1 is to develop a database of all senior and junior ROTC programs in the state of Tennessee. This will be a top down developed and a bottom verified effort. The Department will work with the military service departments to identify programs within the state. This list will be published on the department’s website and posts will be asked to validate the data. The phase will end when the department has identified all ROTC programs within the state and posts have validated the data.  </a:t>
            </a:r>
            <a:endParaRPr lang="en-US" sz="2000" dirty="0"/>
          </a:p>
          <a:p>
            <a:pPr marL="0" indent="0">
              <a:buNone/>
            </a:pPr>
            <a:endParaRPr lang="en-US" sz="2000" dirty="0"/>
          </a:p>
          <a:p>
            <a:pPr lvl="1"/>
            <a:endParaRPr lang="en-US" sz="1600" dirty="0"/>
          </a:p>
        </p:txBody>
      </p:sp>
    </p:spTree>
    <p:extLst>
      <p:ext uri="{BB962C8B-B14F-4D97-AF65-F5344CB8AC3E}">
        <p14:creationId xmlns:p14="http://schemas.microsoft.com/office/powerpoint/2010/main" val="2767787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sz="2800" dirty="0"/>
              <a:t>Phase 1B: Associate each program with a local post. </a:t>
            </a:r>
            <a:endParaRPr lang="en-US" sz="2700" dirty="0"/>
          </a:p>
        </p:txBody>
      </p:sp>
      <p:sp>
        <p:nvSpPr>
          <p:cNvPr id="11" name="Content Placeholder 4"/>
          <p:cNvSpPr txBox="1">
            <a:spLocks/>
          </p:cNvSpPr>
          <p:nvPr/>
        </p:nvSpPr>
        <p:spPr>
          <a:xfrm>
            <a:off x="114303" y="1104906"/>
            <a:ext cx="8716430" cy="5246198"/>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800" dirty="0"/>
              <a:t>The purpose of Phase 2 is to associate identified ROTC programs with a local posts. Posts will volunteer to present awards and recognitions annually to their associated programs. This phase ends when all programs have an associated post. </a:t>
            </a:r>
            <a:endParaRPr lang="en-US" sz="2000" dirty="0"/>
          </a:p>
          <a:p>
            <a:pPr lvl="1"/>
            <a:endParaRPr lang="en-US" sz="1600" dirty="0"/>
          </a:p>
        </p:txBody>
      </p:sp>
    </p:spTree>
    <p:extLst>
      <p:ext uri="{BB962C8B-B14F-4D97-AF65-F5344CB8AC3E}">
        <p14:creationId xmlns:p14="http://schemas.microsoft.com/office/powerpoint/2010/main" val="127932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sz="2800" dirty="0"/>
              <a:t>Phase 1C: Associate post present annual awards to top cadets.  </a:t>
            </a:r>
            <a:endParaRPr lang="en-US" sz="2700" dirty="0"/>
          </a:p>
        </p:txBody>
      </p:sp>
      <p:sp>
        <p:nvSpPr>
          <p:cNvPr id="11" name="Content Placeholder 4"/>
          <p:cNvSpPr txBox="1">
            <a:spLocks/>
          </p:cNvSpPr>
          <p:nvPr/>
        </p:nvSpPr>
        <p:spPr>
          <a:xfrm>
            <a:off x="114303" y="1104906"/>
            <a:ext cx="8716430" cy="5246198"/>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800" dirty="0"/>
              <a:t>The purpose of Phase 3 is to present VFW approved medals and certificates to the qualified cadets from all programs within Tennessee. This phase ends when all associated posts report the presentation of cadet awards. </a:t>
            </a:r>
            <a:endParaRPr lang="en-US" sz="1600" dirty="0"/>
          </a:p>
        </p:txBody>
      </p:sp>
    </p:spTree>
    <p:extLst>
      <p:ext uri="{BB962C8B-B14F-4D97-AF65-F5344CB8AC3E}">
        <p14:creationId xmlns:p14="http://schemas.microsoft.com/office/powerpoint/2010/main" val="240605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sz="2800" dirty="0"/>
              <a:t>Phase 2: Expand recognition program to Senior &amp; Junior ROTC instructors.   </a:t>
            </a:r>
            <a:endParaRPr lang="en-US" sz="2700" dirty="0"/>
          </a:p>
        </p:txBody>
      </p:sp>
      <p:sp>
        <p:nvSpPr>
          <p:cNvPr id="11" name="Content Placeholder 4"/>
          <p:cNvSpPr txBox="1">
            <a:spLocks/>
          </p:cNvSpPr>
          <p:nvPr/>
        </p:nvSpPr>
        <p:spPr>
          <a:xfrm>
            <a:off x="114303" y="1104906"/>
            <a:ext cx="8716430" cy="5246198"/>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800" dirty="0"/>
              <a:t>The purpose of Phase 2 is to recognize Senior &amp; Junior ROTC instructors at all programs within Tennessee. Instructors will be awarded by post at the local level and may nominate deserving candidates to the department for state level recognition. This phase ends when all associated posts report the presentation of instructor awards. </a:t>
            </a:r>
            <a:endParaRPr lang="en-US" sz="1600" dirty="0"/>
          </a:p>
        </p:txBody>
      </p:sp>
    </p:spTree>
    <p:extLst>
      <p:ext uri="{BB962C8B-B14F-4D97-AF65-F5344CB8AC3E}">
        <p14:creationId xmlns:p14="http://schemas.microsoft.com/office/powerpoint/2010/main" val="1068674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sz="2800" dirty="0"/>
              <a:t>Phase 3: Expand program to recognize the top ROTC programs within the state.   </a:t>
            </a:r>
            <a:endParaRPr lang="en-US" sz="2700" dirty="0"/>
          </a:p>
        </p:txBody>
      </p:sp>
      <p:sp>
        <p:nvSpPr>
          <p:cNvPr id="11" name="Content Placeholder 4"/>
          <p:cNvSpPr txBox="1">
            <a:spLocks/>
          </p:cNvSpPr>
          <p:nvPr/>
        </p:nvSpPr>
        <p:spPr>
          <a:xfrm>
            <a:off x="114303" y="1104906"/>
            <a:ext cx="8716430" cy="5246198"/>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800" dirty="0"/>
              <a:t>The purpose of Phase 3 is to recognize the top Tennessee Senior &amp; Junior ROTC programs within each military service. This is a department level award which will be presented annually at the state convention. This phase ends when the department awards the top programs within the state. </a:t>
            </a:r>
            <a:endParaRPr lang="en-US" sz="1600" dirty="0"/>
          </a:p>
        </p:txBody>
      </p:sp>
    </p:spTree>
    <p:extLst>
      <p:ext uri="{BB962C8B-B14F-4D97-AF65-F5344CB8AC3E}">
        <p14:creationId xmlns:p14="http://schemas.microsoft.com/office/powerpoint/2010/main" val="3304382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sz="2800" dirty="0"/>
              <a:t>Phase 4: Hosting posts provide direct support to ROTC programs.  </a:t>
            </a:r>
            <a:endParaRPr lang="en-US" sz="2700" dirty="0"/>
          </a:p>
        </p:txBody>
      </p:sp>
      <p:sp>
        <p:nvSpPr>
          <p:cNvPr id="11" name="Content Placeholder 4"/>
          <p:cNvSpPr txBox="1">
            <a:spLocks/>
          </p:cNvSpPr>
          <p:nvPr/>
        </p:nvSpPr>
        <p:spPr>
          <a:xfrm>
            <a:off x="114303" y="1104906"/>
            <a:ext cx="8716430" cy="5246198"/>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800" dirty="0"/>
              <a:t>The purpose of Phase 4 is for the associated post to provide direct support to their associated ROTC programs. Examples include classroom speakers, military book drives, fund raising, providing food or refreshments following field events, cadet mentoring, or cadet event sponsoring. The plan of support will be coordinated with the Professor of Military Science for senior ROTC programs and the Officer in Charge for Junior programs. This phase ends when the supporting posts provides an agreed upon support plan to the department ROTC chair. </a:t>
            </a:r>
            <a:endParaRPr lang="en-US" sz="1600" dirty="0"/>
          </a:p>
        </p:txBody>
      </p:sp>
    </p:spTree>
    <p:extLst>
      <p:ext uri="{BB962C8B-B14F-4D97-AF65-F5344CB8AC3E}">
        <p14:creationId xmlns:p14="http://schemas.microsoft.com/office/powerpoint/2010/main" val="41587035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NORAD and USNORTHCOM_Briefing_Template_v8_01Mar17">
  <a:themeElements>
    <a:clrScheme name="Default Design 14">
      <a:dk1>
        <a:srgbClr val="000082"/>
      </a:dk1>
      <a:lt1>
        <a:srgbClr val="FFFFFF"/>
      </a:lt1>
      <a:dk2>
        <a:srgbClr val="000000"/>
      </a:dk2>
      <a:lt2>
        <a:srgbClr val="C0C0C0"/>
      </a:lt2>
      <a:accent1>
        <a:srgbClr val="ECEBB3"/>
      </a:accent1>
      <a:accent2>
        <a:srgbClr val="333399"/>
      </a:accent2>
      <a:accent3>
        <a:srgbClr val="FFFFFF"/>
      </a:accent3>
      <a:accent4>
        <a:srgbClr val="00006E"/>
      </a:accent4>
      <a:accent5>
        <a:srgbClr val="F4F3D6"/>
      </a:accent5>
      <a:accent6>
        <a:srgbClr val="2D2D8A"/>
      </a:accent6>
      <a:hlink>
        <a:srgbClr val="1450C8"/>
      </a:hlink>
      <a:folHlink>
        <a:srgbClr val="FF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82"/>
        </a:dk1>
        <a:lt1>
          <a:srgbClr val="FFFFFF"/>
        </a:lt1>
        <a:dk2>
          <a:srgbClr val="000000"/>
        </a:dk2>
        <a:lt2>
          <a:srgbClr val="C0C0C0"/>
        </a:lt2>
        <a:accent1>
          <a:srgbClr val="ECEBB3"/>
        </a:accent1>
        <a:accent2>
          <a:srgbClr val="333399"/>
        </a:accent2>
        <a:accent3>
          <a:srgbClr val="FFFFFF"/>
        </a:accent3>
        <a:accent4>
          <a:srgbClr val="00006E"/>
        </a:accent4>
        <a:accent5>
          <a:srgbClr val="F4F3D6"/>
        </a:accent5>
        <a:accent6>
          <a:srgbClr val="2D2D8A"/>
        </a:accent6>
        <a:hlink>
          <a:srgbClr val="1450C8"/>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82"/>
        </a:dk1>
        <a:lt1>
          <a:srgbClr val="FFFFFF"/>
        </a:lt1>
        <a:dk2>
          <a:srgbClr val="000000"/>
        </a:dk2>
        <a:lt2>
          <a:srgbClr val="C0C0C0"/>
        </a:lt2>
        <a:accent1>
          <a:srgbClr val="ECEBB3"/>
        </a:accent1>
        <a:accent2>
          <a:srgbClr val="333399"/>
        </a:accent2>
        <a:accent3>
          <a:srgbClr val="FFFFFF"/>
        </a:accent3>
        <a:accent4>
          <a:srgbClr val="00006E"/>
        </a:accent4>
        <a:accent5>
          <a:srgbClr val="F4F3D6"/>
        </a:accent5>
        <a:accent6>
          <a:srgbClr val="2D2D8A"/>
        </a:accent6>
        <a:hlink>
          <a:srgbClr val="1450C8"/>
        </a:hlink>
        <a:folHlink>
          <a:srgbClr val="FF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575F39BB86921B418D787FC11A00EC97" ma:contentTypeVersion="3" ma:contentTypeDescription="Create a new document." ma:contentTypeScope="" ma:versionID="7bd9d9ab11a41c704c452b1941eb0b23">
  <xsd:schema xmlns:xsd="http://www.w3.org/2001/XMLSchema" xmlns:xs="http://www.w3.org/2001/XMLSchema" xmlns:p="http://schemas.microsoft.com/office/2006/metadata/properties" xmlns:ns2="c962cda8-ee24-4556-8bf8-afcca4481b3e" xmlns:ns3="9f303fc9-eba6-4b26-92ad-fd9d4326664b" targetNamespace="http://schemas.microsoft.com/office/2006/metadata/properties" ma:root="true" ma:fieldsID="fe9d2c0084abed550c5f08c61ad1a001" ns2:_="" ns3:_="">
    <xsd:import namespace="c962cda8-ee24-4556-8bf8-afcca4481b3e"/>
    <xsd:import namespace="9f303fc9-eba6-4b26-92ad-fd9d4326664b"/>
    <xsd:element name="properties">
      <xsd:complexType>
        <xsd:sequence>
          <xsd:element name="documentManagement">
            <xsd:complexType>
              <xsd:all>
                <xsd:element ref="ns2:ClassificationTaxHTField_0" minOccurs="0"/>
                <xsd:element ref="ns3:TaxCatchAll" minOccurs="0"/>
                <xsd:element ref="ns3:TaxCatchAllLabel" minOccurs="0"/>
                <xsd:element ref="ns2:RecordBucketTaxHTField_0" minOccurs="0"/>
                <xsd:element ref="ns2:Year" minOccurs="0"/>
                <xsd:element ref="ns2:Library"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62cda8-ee24-4556-8bf8-afcca4481b3e" elementFormDefault="qualified">
    <xsd:import namespace="http://schemas.microsoft.com/office/2006/documentManagement/types"/>
    <xsd:import namespace="http://schemas.microsoft.com/office/infopath/2007/PartnerControls"/>
    <xsd:element name="ClassificationTaxHTField_0" ma:index="8" ma:taxonomy="true" ma:internalName="ClassificationTaxHTField_0" ma:taxonomyFieldName="Classification" ma:displayName="Classification" ma:readOnly="false" ma:default="1;#UNCLASSIFIED|f52613f0-2be2-4614-8491-1a498841725c" ma:fieldId="{c330410f-d061-4b5a-af2e-a9146b6d47fb}" ma:sspId="455cfbdf-b45d-4a9c-93f8-da9accab502d" ma:termSetId="00534bae-1af4-4d1c-bb9c-6f5ffb654f70" ma:anchorId="00000000-0000-0000-0000-000000000000" ma:open="false" ma:isKeyword="false">
      <xsd:complexType>
        <xsd:sequence>
          <xsd:element ref="pc:Terms" minOccurs="0" maxOccurs="1"/>
        </xsd:sequence>
      </xsd:complexType>
    </xsd:element>
    <xsd:element name="RecordBucketTaxHTField_0" ma:index="12" ma:taxonomy="true" ma:internalName="RecordBucketTaxHTField_0" ma:taxonomyFieldName="RecordBucket" ma:displayName="Record Bucket" ma:readOnly="false" ma:default="" ma:fieldId="{1b437d04-1363-4b6f-a7c7-ba7348327325}" ma:sspId="455cfbdf-b45d-4a9c-93f8-da9accab502d" ma:termSetId="8e0f1bcb-a12b-40c4-9376-4b761772953a" ma:anchorId="51ea710f-a602-4706-8b2a-b5628c12ecdd" ma:open="false" ma:isKeyword="false">
      <xsd:complexType>
        <xsd:sequence>
          <xsd:element ref="pc:Terms" minOccurs="0" maxOccurs="1"/>
        </xsd:sequence>
      </xsd:complexType>
    </xsd:element>
    <xsd:element name="Year" ma:index="14" nillable="true" ma:displayName="Year" ma:format="Dropdown" ma:internalName="Year">
      <xsd:simpleType>
        <xsd:restriction base="dms:Choice">
          <xsd:enumeration value="2014"/>
          <xsd:enumeration value="2015"/>
          <xsd:enumeration value="2016"/>
          <xsd:enumeration value="2017"/>
          <xsd:enumeration value="2018"/>
        </xsd:restriction>
      </xsd:simpleType>
    </xsd:element>
    <xsd:element name="Library" ma:index="15" nillable="true" ma:displayName="Library" ma:internalName="Library">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f303fc9-eba6-4b26-92ad-fd9d4326664b"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0a8640f9-0e1e-4100-9f73-0e70216d39b7}" ma:internalName="TaxCatchAll" ma:showField="CatchAllData" ma:web="9f303fc9-eba6-4b26-92ad-fd9d4326664b">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0a8640f9-0e1e-4100-9f73-0e70216d39b7}" ma:internalName="TaxCatchAllLabel" ma:readOnly="true" ma:showField="CatchAllDataLabel" ma:web="9f303fc9-eba6-4b26-92ad-fd9d4326664b">
      <xsd:complexType>
        <xsd:complexContent>
          <xsd:extension base="dms:MultiChoiceLookup">
            <xsd:sequence>
              <xsd:element name="Value" type="dms:Lookup" maxOccurs="unbounded" minOccurs="0" nillable="true"/>
            </xsd:sequence>
          </xsd:extension>
        </xsd:complexContent>
      </xsd:complexType>
    </xsd:element>
    <xsd:element name="_dlc_DocId" ma:index="16" nillable="true" ma:displayName="Document ID Value" ma:description="The value of the document ID assigned to this item." ma:internalName="_dlc_DocId" ma:readOnly="true">
      <xsd:simpleType>
        <xsd:restriction base="dms:Text"/>
      </xsd:simpleType>
    </xsd:element>
    <xsd:element name="_dlc_DocIdUrl" ma:index="1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8"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RecordBucketTaxHTField_0 xmlns="c962cda8-ee24-4556-8bf8-afcca4481b3e">
      <Terms xmlns="http://schemas.microsoft.com/office/infopath/2007/PartnerControls">
        <TermInfo xmlns="http://schemas.microsoft.com/office/infopath/2007/PartnerControls">
          <TermName xmlns="http://schemas.microsoft.com/office/infopath/2007/PartnerControls">Orientation ＆ Briefing Files</TermName>
          <TermId xmlns="http://schemas.microsoft.com/office/infopath/2007/PartnerControls">62afd757-5a0e-4f3a-84f1-6aae5522d436</TermId>
        </TermInfo>
      </Terms>
    </RecordBucketTaxHTField_0>
    <TaxCatchAll xmlns="9f303fc9-eba6-4b26-92ad-fd9d4326664b">
      <Value>113</Value>
      <Value>1</Value>
    </TaxCatchAll>
    <Library xmlns="c962cda8-ee24-4556-8bf8-afcca4481b3e">Briefs</Library>
    <ClassificationTaxHTField_0 xmlns="c962cda8-ee24-4556-8bf8-afcca4481b3e">
      <Terms xmlns="http://schemas.microsoft.com/office/infopath/2007/PartnerControls">
        <TermInfo xmlns="http://schemas.microsoft.com/office/infopath/2007/PartnerControls">
          <TermName xmlns="http://schemas.microsoft.com/office/infopath/2007/PartnerControls">UNCLASSIFIED</TermName>
          <TermId xmlns="http://schemas.microsoft.com/office/infopath/2007/PartnerControls">f52613f0-2be2-4614-8491-1a498841725c</TermId>
        </TermInfo>
      </Terms>
    </ClassificationTaxHTField_0>
    <Year xmlns="c962cda8-ee24-4556-8bf8-afcca4481b3e">2018</Year>
    <_dlc_DocId xmlns="9f303fc9-eba6-4b26-92ad-fd9d4326664b">3WE5QCRZN65T-1629193857-216</_dlc_DocId>
    <_dlc_DocIdUrl xmlns="9f303fc9-eba6-4b26-92ad-fd9d4326664b">
      <Url>https://portal.noradnorthcom.mil/organizations/specialstaff/RF/_layouts/15/DocIdRedir.aspx?ID=3WE5QCRZN65T-1629193857-216</Url>
      <Description>3WE5QCRZN65T-1629193857-216</Description>
    </_dlc_DocIdUrl>
  </documentManagement>
</p:properties>
</file>

<file path=customXml/itemProps1.xml><?xml version="1.0" encoding="utf-8"?>
<ds:datastoreItem xmlns:ds="http://schemas.openxmlformats.org/officeDocument/2006/customXml" ds:itemID="{B7687DE6-2C49-4100-A9DD-D5733831BC69}">
  <ds:schemaRefs>
    <ds:schemaRef ds:uri="http://schemas.microsoft.com/sharepoint/v3/contenttype/forms"/>
  </ds:schemaRefs>
</ds:datastoreItem>
</file>

<file path=customXml/itemProps2.xml><?xml version="1.0" encoding="utf-8"?>
<ds:datastoreItem xmlns:ds="http://schemas.openxmlformats.org/officeDocument/2006/customXml" ds:itemID="{3C8B4EBE-C871-4B13-B1E4-8A64FFE209EF}">
  <ds:schemaRefs>
    <ds:schemaRef ds:uri="http://schemas.microsoft.com/sharepoint/events"/>
  </ds:schemaRefs>
</ds:datastoreItem>
</file>

<file path=customXml/itemProps3.xml><?xml version="1.0" encoding="utf-8"?>
<ds:datastoreItem xmlns:ds="http://schemas.openxmlformats.org/officeDocument/2006/customXml" ds:itemID="{6DB53517-4DF4-4011-BFF4-5A6BAF53B0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62cda8-ee24-4556-8bf8-afcca4481b3e"/>
    <ds:schemaRef ds:uri="9f303fc9-eba6-4b26-92ad-fd9d432666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87F9FF69-8783-4F25-898A-7F9CDDD481F0}">
  <ds:schemaRefs>
    <ds:schemaRef ds:uri="http://schemas.microsoft.com/office/2006/documentManagement/types"/>
    <ds:schemaRef ds:uri="9f303fc9-eba6-4b26-92ad-fd9d4326664b"/>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c962cda8-ee24-4556-8bf8-afcca4481b3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7733</TotalTime>
  <Words>1342</Words>
  <Application>Microsoft Office PowerPoint</Application>
  <PresentationFormat>On-screen Show (4:3)</PresentationFormat>
  <Paragraphs>82</Paragraphs>
  <Slides>15</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15</vt:i4>
      </vt:variant>
    </vt:vector>
  </HeadingPairs>
  <TitlesOfParts>
    <vt:vector size="23" baseType="lpstr">
      <vt:lpstr>Arial</vt:lpstr>
      <vt:lpstr>Arial Black</vt:lpstr>
      <vt:lpstr>Calibri</vt:lpstr>
      <vt:lpstr>Calibri Light</vt:lpstr>
      <vt:lpstr>Times New Roman</vt:lpstr>
      <vt:lpstr>Office Theme</vt:lpstr>
      <vt:lpstr>1_Office Theme</vt:lpstr>
      <vt:lpstr>NORAD and USNORTHCOM_Briefing_Template_v8_01Mar17</vt:lpstr>
      <vt:lpstr>Veterans of Foreign Wars Department of Tennessee</vt:lpstr>
      <vt:lpstr>Purpose </vt:lpstr>
      <vt:lpstr>Program Concept </vt:lpstr>
      <vt:lpstr>Phase 1A: Identify all Senior and Junior ROTC programs in Tennessee. </vt:lpstr>
      <vt:lpstr>Phase 1B: Associate each program with a local post. </vt:lpstr>
      <vt:lpstr>Phase 1C: Associate post present annual awards to top cadets.  </vt:lpstr>
      <vt:lpstr>Phase 2: Expand recognition program to Senior &amp; Junior ROTC instructors.   </vt:lpstr>
      <vt:lpstr>Phase 3: Expand program to recognize the top ROTC programs within the state.   </vt:lpstr>
      <vt:lpstr>Phase 4: Hosting posts provide direct support to ROTC programs.  </vt:lpstr>
      <vt:lpstr>Awards</vt:lpstr>
      <vt:lpstr>Junior ROTC Award</vt:lpstr>
      <vt:lpstr>Senior ROTC Award</vt:lpstr>
      <vt:lpstr>ROTC Instructor of the Year Award</vt:lpstr>
      <vt:lpstr>ROTC Program of the Year </vt:lpstr>
      <vt:lpstr>   Proposed Key dates  and Milestones </vt:lpstr>
    </vt:vector>
  </TitlesOfParts>
  <Company>U.S. Department of Defense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Reserve Force Directorate Metrics</dc:title>
  <dc:creator>Smith, Michael L CAPT NORAD USNORTHCOM HQs RF (US)</dc:creator>
  <cp:lastModifiedBy>Janet Cardwell</cp:lastModifiedBy>
  <cp:revision>154</cp:revision>
  <cp:lastPrinted>2022-04-07T21:11:14Z</cp:lastPrinted>
  <dcterms:created xsi:type="dcterms:W3CDTF">2018-08-20T22:00:42Z</dcterms:created>
  <dcterms:modified xsi:type="dcterms:W3CDTF">2022-08-05T20:07:23Z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0x010100575F39BB86921B418D787FC11A00EC97</vt:lpwstr>
  </property>
  <property fmtid="{D5CDD505-2E9C-101B-9397-08002B2CF9AE}" pid="3" name="_dlc_DocIdItemGuid">
    <vt:lpwstr>b49d6bea-18d2-4ec3-ad78-991641c25c71</vt:lpwstr>
  </property>
  <property fmtid="{D5CDD505-2E9C-101B-9397-08002B2CF9AE}" pid="4" name="Classification">
    <vt:lpwstr>1;#UNCLASSIFIED|f52613f0-2be2-4614-8491-1a498841725c</vt:lpwstr>
  </property>
  <property fmtid="{D5CDD505-2E9C-101B-9397-08002B2CF9AE}" pid="5" name="RecordBucket">
    <vt:lpwstr>113;#Orientation ＆ Briefing Files|62afd757-5a0e-4f3a-84f1-6aae5522d436</vt:lpwstr>
  </property>
</Properties>
</file>